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80" r:id="rId2"/>
    <p:sldId id="381" r:id="rId3"/>
  </p:sldIdLst>
  <p:sldSz cx="7559675" cy="10691813"/>
  <p:notesSz cx="6846888" cy="9980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1E73A23-F101-DB45-2773-31B60D8506E1}" name="勝彦 吉田" initials="勝彦" userId="094af7c680510186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紀子 川島" initials="紀子" lastIdx="1" clrIdx="0">
    <p:extLst>
      <p:ext uri="{19B8F6BF-5375-455C-9EA6-DF929625EA0E}">
        <p15:presenceInfo xmlns:p15="http://schemas.microsoft.com/office/powerpoint/2012/main" userId="4e786b6dfe725120" providerId="Windows Live"/>
      </p:ext>
    </p:extLst>
  </p:cmAuthor>
  <p:cmAuthor id="2" name="勝彦 吉田" initials="勝彦" lastIdx="46" clrIdx="1">
    <p:extLst>
      <p:ext uri="{19B8F6BF-5375-455C-9EA6-DF929625EA0E}">
        <p15:presenceInfo xmlns:p15="http://schemas.microsoft.com/office/powerpoint/2012/main" userId="094af7c680510186" providerId="Windows Live"/>
      </p:ext>
    </p:extLst>
  </p:cmAuthor>
  <p:cmAuthor id="3" name="都築 功" initials="都築" lastIdx="3" clrIdx="2">
    <p:extLst>
      <p:ext uri="{19B8F6BF-5375-455C-9EA6-DF929625EA0E}">
        <p15:presenceInfo xmlns:p15="http://schemas.microsoft.com/office/powerpoint/2012/main" userId="a5d1ebf0569c80f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E0B4"/>
    <a:srgbClr val="70AD47"/>
    <a:srgbClr val="F2BAA9"/>
    <a:srgbClr val="F9DCD2"/>
    <a:srgbClr val="CCFFFF"/>
    <a:srgbClr val="595959"/>
    <a:srgbClr val="CCFFCC"/>
    <a:srgbClr val="404040"/>
    <a:srgbClr val="FFFFFF"/>
    <a:srgbClr val="FF8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9" autoAdjust="0"/>
    <p:restoredTop sz="94660"/>
  </p:normalViewPr>
  <p:slideViewPr>
    <p:cSldViewPr>
      <p:cViewPr varScale="1">
        <p:scale>
          <a:sx n="72" d="100"/>
          <a:sy n="72" d="100"/>
        </p:scale>
        <p:origin x="948" y="72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294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6830" cy="500356"/>
          </a:xfrm>
          <a:prstGeom prst="rect">
            <a:avLst/>
          </a:prstGeom>
        </p:spPr>
        <p:txBody>
          <a:bodyPr vert="horz" lIns="89457" tIns="44728" rIns="89457" bIns="4472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78513" y="0"/>
            <a:ext cx="2966830" cy="500356"/>
          </a:xfrm>
          <a:prstGeom prst="rect">
            <a:avLst/>
          </a:prstGeom>
        </p:spPr>
        <p:txBody>
          <a:bodyPr vert="horz" lIns="89457" tIns="44728" rIns="89457" bIns="44728" rtlCol="0"/>
          <a:lstStyle>
            <a:lvl1pPr algn="r">
              <a:defRPr sz="1200"/>
            </a:lvl1pPr>
          </a:lstStyle>
          <a:p>
            <a:fld id="{EE9F0FC2-FBB4-E84D-809D-06A91FEC4FB0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3613" y="1247775"/>
            <a:ext cx="2379662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457" tIns="44728" rIns="89457" bIns="4472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4535" y="4802479"/>
            <a:ext cx="5477819" cy="3931143"/>
          </a:xfrm>
          <a:prstGeom prst="rect">
            <a:avLst/>
          </a:prstGeom>
        </p:spPr>
        <p:txBody>
          <a:bodyPr vert="horz" lIns="89457" tIns="44728" rIns="89457" bIns="4472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80257"/>
            <a:ext cx="2966830" cy="500356"/>
          </a:xfrm>
          <a:prstGeom prst="rect">
            <a:avLst/>
          </a:prstGeom>
        </p:spPr>
        <p:txBody>
          <a:bodyPr vert="horz" lIns="89457" tIns="44728" rIns="89457" bIns="4472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78513" y="9480257"/>
            <a:ext cx="2966830" cy="500356"/>
          </a:xfrm>
          <a:prstGeom prst="rect">
            <a:avLst/>
          </a:prstGeom>
        </p:spPr>
        <p:txBody>
          <a:bodyPr vert="horz" lIns="89457" tIns="44728" rIns="89457" bIns="44728" rtlCol="0" anchor="b"/>
          <a:lstStyle>
            <a:lvl1pPr algn="r">
              <a:defRPr sz="1200"/>
            </a:lvl1pPr>
          </a:lstStyle>
          <a:p>
            <a:fld id="{7F94118E-20CF-E643-8C02-2371C6B59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784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AFDD-547C-4701-8CC2-AAB46FC9CE5D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3B8-34FF-41EF-90F7-C540BF4DD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689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AFDD-547C-4701-8CC2-AAB46FC9CE5D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3B8-34FF-41EF-90F7-C540BF4DD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954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AFDD-547C-4701-8CC2-AAB46FC9CE5D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3B8-34FF-41EF-90F7-C540BF4DD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378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AFDD-547C-4701-8CC2-AAB46FC9CE5D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3B8-34FF-41EF-90F7-C540BF4DD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150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AFDD-547C-4701-8CC2-AAB46FC9CE5D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3B8-34FF-41EF-90F7-C540BF4DD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731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AFDD-547C-4701-8CC2-AAB46FC9CE5D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3B8-34FF-41EF-90F7-C540BF4DD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84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AFDD-547C-4701-8CC2-AAB46FC9CE5D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3B8-34FF-41EF-90F7-C540BF4DD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840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AFDD-547C-4701-8CC2-AAB46FC9CE5D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3B8-34FF-41EF-90F7-C540BF4DD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01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AFDD-547C-4701-8CC2-AAB46FC9CE5D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3B8-34FF-41EF-90F7-C540BF4DD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06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AFDD-547C-4701-8CC2-AAB46FC9CE5D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3B8-34FF-41EF-90F7-C540BF4DD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976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AFDD-547C-4701-8CC2-AAB46FC9CE5D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D03B8-34FF-41EF-90F7-C540BF4DD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108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AAFDD-547C-4701-8CC2-AAB46FC9CE5D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D03B8-34FF-41EF-90F7-C540BF4DD2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991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正方形/長方形 79">
            <a:extLst>
              <a:ext uri="{FF2B5EF4-FFF2-40B4-BE49-F238E27FC236}">
                <a16:creationId xmlns="" xmlns:a16="http://schemas.microsoft.com/office/drawing/2014/main" id="{AC59B318-75C7-4069-8AE9-3F2363518A15}"/>
              </a:ext>
            </a:extLst>
          </p:cNvPr>
          <p:cNvSpPr/>
          <p:nvPr/>
        </p:nvSpPr>
        <p:spPr>
          <a:xfrm>
            <a:off x="539801" y="9215949"/>
            <a:ext cx="6480072" cy="5400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3" name="四角形: 角を丸くする 162">
            <a:extLst>
              <a:ext uri="{FF2B5EF4-FFF2-40B4-BE49-F238E27FC236}">
                <a16:creationId xmlns="" xmlns:a16="http://schemas.microsoft.com/office/drawing/2014/main" id="{2986B6F6-ECF5-4B70-8F7C-C9160F3BED89}"/>
              </a:ext>
            </a:extLst>
          </p:cNvPr>
          <p:cNvSpPr/>
          <p:nvPr/>
        </p:nvSpPr>
        <p:spPr>
          <a:xfrm>
            <a:off x="2429818" y="9305953"/>
            <a:ext cx="720000" cy="36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="" xmlns:a16="http://schemas.microsoft.com/office/drawing/2014/main" id="{5DB024B2-375A-46E2-90A8-A3CEEE6F8672}"/>
              </a:ext>
            </a:extLst>
          </p:cNvPr>
          <p:cNvSpPr/>
          <p:nvPr/>
        </p:nvSpPr>
        <p:spPr>
          <a:xfrm>
            <a:off x="3149826" y="9305953"/>
            <a:ext cx="360000" cy="360000"/>
          </a:xfrm>
          <a:prstGeom prst="roundRect">
            <a:avLst/>
          </a:prstGeom>
          <a:noFill/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番</a:t>
            </a: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="" xmlns:a16="http://schemas.microsoft.com/office/drawing/2014/main" id="{13CE3864-D6E0-4496-BE75-9838BF3293F6}"/>
              </a:ext>
            </a:extLst>
          </p:cNvPr>
          <p:cNvSpPr/>
          <p:nvPr/>
        </p:nvSpPr>
        <p:spPr>
          <a:xfrm>
            <a:off x="1889812" y="9305949"/>
            <a:ext cx="360000" cy="360000"/>
          </a:xfrm>
          <a:prstGeom prst="roundRect">
            <a:avLst/>
          </a:prstGeom>
          <a:noFill/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組</a:t>
            </a: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="" xmlns:a16="http://schemas.microsoft.com/office/drawing/2014/main" id="{5667E377-F801-4C78-90C5-727FDBCC999A}"/>
              </a:ext>
            </a:extLst>
          </p:cNvPr>
          <p:cNvSpPr/>
          <p:nvPr/>
        </p:nvSpPr>
        <p:spPr>
          <a:xfrm>
            <a:off x="989806" y="9305949"/>
            <a:ext cx="360000" cy="360000"/>
          </a:xfrm>
          <a:prstGeom prst="roundRect">
            <a:avLst/>
          </a:prstGeom>
          <a:noFill/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="" xmlns:a16="http://schemas.microsoft.com/office/drawing/2014/main" id="{8D47331C-B54E-4582-BD70-29B059831659}"/>
              </a:ext>
            </a:extLst>
          </p:cNvPr>
          <p:cNvSpPr/>
          <p:nvPr/>
        </p:nvSpPr>
        <p:spPr>
          <a:xfrm>
            <a:off x="1529808" y="9305953"/>
            <a:ext cx="360000" cy="36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="" xmlns:a16="http://schemas.microsoft.com/office/drawing/2014/main" id="{1A974240-882D-4DF4-839D-6882DB329BA6}"/>
              </a:ext>
            </a:extLst>
          </p:cNvPr>
          <p:cNvSpPr/>
          <p:nvPr/>
        </p:nvSpPr>
        <p:spPr>
          <a:xfrm>
            <a:off x="629802" y="9305953"/>
            <a:ext cx="360000" cy="36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="" xmlns:a16="http://schemas.microsoft.com/office/drawing/2014/main" id="{DA4D2237-E529-426E-B68D-8EBD36EFDB10}"/>
              </a:ext>
            </a:extLst>
          </p:cNvPr>
          <p:cNvSpPr/>
          <p:nvPr/>
        </p:nvSpPr>
        <p:spPr>
          <a:xfrm>
            <a:off x="2429818" y="9305949"/>
            <a:ext cx="720000" cy="36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="" xmlns:a16="http://schemas.microsoft.com/office/drawing/2014/main" id="{06480B1D-01D4-4CB4-A084-F3A8EBEEBEF2}"/>
              </a:ext>
            </a:extLst>
          </p:cNvPr>
          <p:cNvSpPr/>
          <p:nvPr/>
        </p:nvSpPr>
        <p:spPr>
          <a:xfrm>
            <a:off x="4229842" y="9305953"/>
            <a:ext cx="2700031" cy="36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="" xmlns:a16="http://schemas.microsoft.com/office/drawing/2014/main" id="{7FED7C27-DCC1-43D0-8A65-797805ABA91F}"/>
              </a:ext>
            </a:extLst>
          </p:cNvPr>
          <p:cNvSpPr/>
          <p:nvPr/>
        </p:nvSpPr>
        <p:spPr>
          <a:xfrm>
            <a:off x="3689842" y="9305953"/>
            <a:ext cx="540000" cy="360000"/>
          </a:xfrm>
          <a:prstGeom prst="roundRect">
            <a:avLst/>
          </a:prstGeom>
          <a:noFill/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氏名</a:t>
            </a:r>
          </a:p>
        </p:txBody>
      </p:sp>
      <p:sp>
        <p:nvSpPr>
          <p:cNvPr id="66" name="四角形: 角を丸くする 65">
            <a:extLst>
              <a:ext uri="{FF2B5EF4-FFF2-40B4-BE49-F238E27FC236}">
                <a16:creationId xmlns="" xmlns:a16="http://schemas.microsoft.com/office/drawing/2014/main" id="{105E8769-2BC0-47EB-BB2D-6791721663D5}"/>
              </a:ext>
            </a:extLst>
          </p:cNvPr>
          <p:cNvSpPr/>
          <p:nvPr/>
        </p:nvSpPr>
        <p:spPr>
          <a:xfrm>
            <a:off x="989802" y="9305949"/>
            <a:ext cx="360000" cy="360000"/>
          </a:xfrm>
          <a:prstGeom prst="roundRect">
            <a:avLst/>
          </a:prstGeom>
          <a:noFill/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39801" y="9845956"/>
            <a:ext cx="64800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rgbClr val="000000">
                    <a:lumMod val="65000"/>
                    <a:lumOff val="3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/>
              </a:rPr>
              <a:t>このワークシート</a:t>
            </a:r>
            <a:r>
              <a:rPr kumimoji="1" lang="ja-JP" altLang="en-US" sz="105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/>
              </a:rPr>
              <a:t>は東京都</a:t>
            </a:r>
            <a:r>
              <a:rPr kumimoji="1" lang="ja-JP" altLang="en-US" sz="1050" dirty="0">
                <a:solidFill>
                  <a:srgbClr val="000000">
                    <a:lumMod val="65000"/>
                    <a:lumOff val="3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/>
              </a:rPr>
              <a:t>中学校理科教育研究会</a:t>
            </a:r>
            <a:r>
              <a:rPr kumimoji="1" lang="ja-JP" altLang="en-US" sz="105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/>
              </a:rPr>
              <a:t>が開発</a:t>
            </a:r>
            <a:r>
              <a:rPr kumimoji="1" lang="ja-JP" altLang="en-US" sz="1050" dirty="0">
                <a:solidFill>
                  <a:srgbClr val="000000">
                    <a:lumMod val="65000"/>
                    <a:lumOff val="3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/>
              </a:rPr>
              <a:t>しました。</a:t>
            </a:r>
            <a:endParaRPr kumimoji="1" lang="en-US" altLang="ja-JP" sz="1050" dirty="0">
              <a:solidFill>
                <a:srgbClr val="000000">
                  <a:lumMod val="65000"/>
                  <a:lumOff val="35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/>
            </a:endParaRPr>
          </a:p>
          <a:p>
            <a:r>
              <a:rPr kumimoji="1" lang="ja-JP" altLang="en-US" sz="105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/>
              </a:rPr>
              <a:t>博物館</a:t>
            </a:r>
            <a:r>
              <a:rPr kumimoji="1" lang="ja-JP" altLang="en-US" sz="1050" dirty="0">
                <a:solidFill>
                  <a:srgbClr val="000000">
                    <a:lumMod val="65000"/>
                    <a:lumOff val="3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/>
              </a:rPr>
              <a:t>を利用する際に、印刷をして自由に使うことができます。　　　　　　　　　　　</a:t>
            </a:r>
            <a:endParaRPr kumimoji="1" lang="en-US" altLang="ja-JP" sz="1050" dirty="0">
              <a:solidFill>
                <a:srgbClr val="000000">
                  <a:lumMod val="65000"/>
                  <a:lumOff val="35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/>
            </a:endParaRPr>
          </a:p>
        </p:txBody>
      </p:sp>
      <p:sp>
        <p:nvSpPr>
          <p:cNvPr id="134" name="フリーフォーム: 図形 133">
            <a:extLst>
              <a:ext uri="{FF2B5EF4-FFF2-40B4-BE49-F238E27FC236}">
                <a16:creationId xmlns="" xmlns:a16="http://schemas.microsoft.com/office/drawing/2014/main" id="{01742826-9F00-4A47-A418-3FAE8D53E12A}"/>
              </a:ext>
            </a:extLst>
          </p:cNvPr>
          <p:cNvSpPr/>
          <p:nvPr/>
        </p:nvSpPr>
        <p:spPr>
          <a:xfrm>
            <a:off x="2339822" y="857780"/>
            <a:ext cx="4590050" cy="449999"/>
          </a:xfrm>
          <a:custGeom>
            <a:avLst/>
            <a:gdLst>
              <a:gd name="connsiteX0" fmla="*/ 179999 w 4590050"/>
              <a:gd name="connsiteY0" fmla="*/ 0 h 539998"/>
              <a:gd name="connsiteX1" fmla="*/ 4410051 w 4590050"/>
              <a:gd name="connsiteY1" fmla="*/ 0 h 539998"/>
              <a:gd name="connsiteX2" fmla="*/ 4575905 w 4590050"/>
              <a:gd name="connsiteY2" fmla="*/ 109935 h 539998"/>
              <a:gd name="connsiteX3" fmla="*/ 4590050 w 4590050"/>
              <a:gd name="connsiteY3" fmla="*/ 179996 h 539998"/>
              <a:gd name="connsiteX4" fmla="*/ 4590050 w 4590050"/>
              <a:gd name="connsiteY4" fmla="*/ 179996 h 539998"/>
              <a:gd name="connsiteX5" fmla="*/ 4590050 w 4590050"/>
              <a:gd name="connsiteY5" fmla="*/ 179999 h 539998"/>
              <a:gd name="connsiteX6" fmla="*/ 4590050 w 4590050"/>
              <a:gd name="connsiteY6" fmla="*/ 359998 h 539998"/>
              <a:gd name="connsiteX7" fmla="*/ 4590050 w 4590050"/>
              <a:gd name="connsiteY7" fmla="*/ 359998 h 539998"/>
              <a:gd name="connsiteX8" fmla="*/ 4590050 w 4590050"/>
              <a:gd name="connsiteY8" fmla="*/ 359999 h 539998"/>
              <a:gd name="connsiteX9" fmla="*/ 4410051 w 4590050"/>
              <a:gd name="connsiteY9" fmla="*/ 539998 h 539998"/>
              <a:gd name="connsiteX10" fmla="*/ 179999 w 4590050"/>
              <a:gd name="connsiteY10" fmla="*/ 539998 h 539998"/>
              <a:gd name="connsiteX11" fmla="*/ 0 w 4590050"/>
              <a:gd name="connsiteY11" fmla="*/ 359999 h 539998"/>
              <a:gd name="connsiteX12" fmla="*/ 0 w 4590050"/>
              <a:gd name="connsiteY12" fmla="*/ 359998 h 539998"/>
              <a:gd name="connsiteX13" fmla="*/ 0 w 4590050"/>
              <a:gd name="connsiteY13" fmla="*/ 359998 h 539998"/>
              <a:gd name="connsiteX14" fmla="*/ 0 w 4590050"/>
              <a:gd name="connsiteY14" fmla="*/ 179999 h 539998"/>
              <a:gd name="connsiteX15" fmla="*/ 0 w 4590050"/>
              <a:gd name="connsiteY15" fmla="*/ 179996 h 539998"/>
              <a:gd name="connsiteX16" fmla="*/ 1 w 4590050"/>
              <a:gd name="connsiteY16" fmla="*/ 179996 h 539998"/>
              <a:gd name="connsiteX17" fmla="*/ 14145 w 4590050"/>
              <a:gd name="connsiteY17" fmla="*/ 109935 h 539998"/>
              <a:gd name="connsiteX18" fmla="*/ 179999 w 4590050"/>
              <a:gd name="connsiteY18" fmla="*/ 0 h 539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590050" h="539998">
                <a:moveTo>
                  <a:pt x="179999" y="0"/>
                </a:moveTo>
                <a:lnTo>
                  <a:pt x="4410051" y="0"/>
                </a:lnTo>
                <a:cubicBezTo>
                  <a:pt x="4484610" y="0"/>
                  <a:pt x="4548580" y="45331"/>
                  <a:pt x="4575905" y="109935"/>
                </a:cubicBezTo>
                <a:lnTo>
                  <a:pt x="4590050" y="179996"/>
                </a:lnTo>
                <a:lnTo>
                  <a:pt x="4590050" y="179996"/>
                </a:lnTo>
                <a:lnTo>
                  <a:pt x="4590050" y="179999"/>
                </a:lnTo>
                <a:lnTo>
                  <a:pt x="4590050" y="359998"/>
                </a:lnTo>
                <a:lnTo>
                  <a:pt x="4590050" y="359998"/>
                </a:lnTo>
                <a:lnTo>
                  <a:pt x="4590050" y="359999"/>
                </a:lnTo>
                <a:cubicBezTo>
                  <a:pt x="4590050" y="459410"/>
                  <a:pt x="4509462" y="539998"/>
                  <a:pt x="4410051" y="539998"/>
                </a:cubicBezTo>
                <a:lnTo>
                  <a:pt x="179999" y="539998"/>
                </a:lnTo>
                <a:cubicBezTo>
                  <a:pt x="80588" y="539998"/>
                  <a:pt x="0" y="459410"/>
                  <a:pt x="0" y="359999"/>
                </a:cubicBezTo>
                <a:lnTo>
                  <a:pt x="0" y="359998"/>
                </a:lnTo>
                <a:lnTo>
                  <a:pt x="0" y="359998"/>
                </a:lnTo>
                <a:lnTo>
                  <a:pt x="0" y="179999"/>
                </a:lnTo>
                <a:lnTo>
                  <a:pt x="0" y="179996"/>
                </a:lnTo>
                <a:lnTo>
                  <a:pt x="1" y="179996"/>
                </a:lnTo>
                <a:lnTo>
                  <a:pt x="14145" y="109935"/>
                </a:lnTo>
                <a:cubicBezTo>
                  <a:pt x="41471" y="45331"/>
                  <a:pt x="105441" y="0"/>
                  <a:pt x="179999" y="0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0" tIns="0" rIns="90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6" name="四角形: 角を丸くする 145">
            <a:extLst>
              <a:ext uri="{FF2B5EF4-FFF2-40B4-BE49-F238E27FC236}">
                <a16:creationId xmlns="" xmlns:a16="http://schemas.microsoft.com/office/drawing/2014/main" id="{6E7E262A-7295-43B4-B35D-BED2F0A46DE9}"/>
              </a:ext>
            </a:extLst>
          </p:cNvPr>
          <p:cNvSpPr/>
          <p:nvPr/>
        </p:nvSpPr>
        <p:spPr>
          <a:xfrm>
            <a:off x="4589850" y="407725"/>
            <a:ext cx="2340022" cy="36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endParaRPr kumimoji="1" lang="ja-JP" altLang="en-US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楕円 13">
            <a:extLst>
              <a:ext uri="{FF2B5EF4-FFF2-40B4-BE49-F238E27FC236}">
                <a16:creationId xmlns="" xmlns:a16="http://schemas.microsoft.com/office/drawing/2014/main" id="{ADFAF792-33C4-4E60-8146-D6BFCEA8F8FA}"/>
              </a:ext>
            </a:extLst>
          </p:cNvPr>
          <p:cNvSpPr/>
          <p:nvPr/>
        </p:nvSpPr>
        <p:spPr>
          <a:xfrm>
            <a:off x="687606" y="452998"/>
            <a:ext cx="360000" cy="360000"/>
          </a:xfrm>
          <a:prstGeom prst="ellipse">
            <a:avLst/>
          </a:pr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</a:t>
            </a:r>
          </a:p>
        </p:txBody>
      </p:sp>
      <p:sp>
        <p:nvSpPr>
          <p:cNvPr id="45" name="楕円 14">
            <a:extLst>
              <a:ext uri="{FF2B5EF4-FFF2-40B4-BE49-F238E27FC236}">
                <a16:creationId xmlns="" xmlns:a16="http://schemas.microsoft.com/office/drawing/2014/main" id="{10A0AE5A-81C7-49E3-8DE5-7FDE25128C73}"/>
              </a:ext>
            </a:extLst>
          </p:cNvPr>
          <p:cNvSpPr/>
          <p:nvPr/>
        </p:nvSpPr>
        <p:spPr>
          <a:xfrm>
            <a:off x="1137611" y="453004"/>
            <a:ext cx="360000" cy="360000"/>
          </a:xfrm>
          <a:prstGeom prst="ellipse">
            <a:avLst/>
          </a:pr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モ</a:t>
            </a:r>
          </a:p>
        </p:txBody>
      </p:sp>
      <p:sp>
        <p:nvSpPr>
          <p:cNvPr id="18" name="四角形: 角を丸くする 115">
            <a:extLst>
              <a:ext uri="{FF2B5EF4-FFF2-40B4-BE49-F238E27FC236}">
                <a16:creationId xmlns="" xmlns:a16="http://schemas.microsoft.com/office/drawing/2014/main" id="{A76F3F62-3A64-F843-8643-B406182F574A}"/>
              </a:ext>
            </a:extLst>
          </p:cNvPr>
          <p:cNvSpPr/>
          <p:nvPr/>
        </p:nvSpPr>
        <p:spPr>
          <a:xfrm>
            <a:off x="6479873" y="9830602"/>
            <a:ext cx="540000" cy="360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kumimoji="1" lang="ja-JP" altLang="en-US" sz="160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メモ</a:t>
            </a:r>
            <a:endParaRPr kumimoji="1" lang="en-US" altLang="ja-JP" sz="16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824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正方形/長方形 79">
            <a:extLst>
              <a:ext uri="{FF2B5EF4-FFF2-40B4-BE49-F238E27FC236}">
                <a16:creationId xmlns="" xmlns:a16="http://schemas.microsoft.com/office/drawing/2014/main" id="{AC59B318-75C7-4069-8AE9-3F2363518A15}"/>
              </a:ext>
            </a:extLst>
          </p:cNvPr>
          <p:cNvSpPr/>
          <p:nvPr/>
        </p:nvSpPr>
        <p:spPr>
          <a:xfrm>
            <a:off x="539801" y="9215949"/>
            <a:ext cx="6480072" cy="5400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3" name="四角形: 角を丸くする 162">
            <a:extLst>
              <a:ext uri="{FF2B5EF4-FFF2-40B4-BE49-F238E27FC236}">
                <a16:creationId xmlns="" xmlns:a16="http://schemas.microsoft.com/office/drawing/2014/main" id="{2986B6F6-ECF5-4B70-8F7C-C9160F3BED89}"/>
              </a:ext>
            </a:extLst>
          </p:cNvPr>
          <p:cNvSpPr/>
          <p:nvPr/>
        </p:nvSpPr>
        <p:spPr>
          <a:xfrm>
            <a:off x="2429818" y="9305953"/>
            <a:ext cx="720000" cy="36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="" xmlns:a16="http://schemas.microsoft.com/office/drawing/2014/main" id="{5DB024B2-375A-46E2-90A8-A3CEEE6F8672}"/>
              </a:ext>
            </a:extLst>
          </p:cNvPr>
          <p:cNvSpPr/>
          <p:nvPr/>
        </p:nvSpPr>
        <p:spPr>
          <a:xfrm>
            <a:off x="3149826" y="9305953"/>
            <a:ext cx="360000" cy="360000"/>
          </a:xfrm>
          <a:prstGeom prst="roundRect">
            <a:avLst/>
          </a:prstGeom>
          <a:noFill/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番</a:t>
            </a: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="" xmlns:a16="http://schemas.microsoft.com/office/drawing/2014/main" id="{13CE3864-D6E0-4496-BE75-9838BF3293F6}"/>
              </a:ext>
            </a:extLst>
          </p:cNvPr>
          <p:cNvSpPr/>
          <p:nvPr/>
        </p:nvSpPr>
        <p:spPr>
          <a:xfrm>
            <a:off x="1889812" y="9305949"/>
            <a:ext cx="360000" cy="360000"/>
          </a:xfrm>
          <a:prstGeom prst="roundRect">
            <a:avLst/>
          </a:prstGeom>
          <a:noFill/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組</a:t>
            </a: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="" xmlns:a16="http://schemas.microsoft.com/office/drawing/2014/main" id="{5667E377-F801-4C78-90C5-727FDBCC999A}"/>
              </a:ext>
            </a:extLst>
          </p:cNvPr>
          <p:cNvSpPr/>
          <p:nvPr/>
        </p:nvSpPr>
        <p:spPr>
          <a:xfrm>
            <a:off x="989806" y="9305949"/>
            <a:ext cx="360000" cy="360000"/>
          </a:xfrm>
          <a:prstGeom prst="roundRect">
            <a:avLst/>
          </a:prstGeom>
          <a:noFill/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="" xmlns:a16="http://schemas.microsoft.com/office/drawing/2014/main" id="{8D47331C-B54E-4582-BD70-29B059831659}"/>
              </a:ext>
            </a:extLst>
          </p:cNvPr>
          <p:cNvSpPr/>
          <p:nvPr/>
        </p:nvSpPr>
        <p:spPr>
          <a:xfrm>
            <a:off x="1529808" y="9305953"/>
            <a:ext cx="360000" cy="36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="" xmlns:a16="http://schemas.microsoft.com/office/drawing/2014/main" id="{1A974240-882D-4DF4-839D-6882DB329BA6}"/>
              </a:ext>
            </a:extLst>
          </p:cNvPr>
          <p:cNvSpPr/>
          <p:nvPr/>
        </p:nvSpPr>
        <p:spPr>
          <a:xfrm>
            <a:off x="629802" y="9305953"/>
            <a:ext cx="360000" cy="36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="" xmlns:a16="http://schemas.microsoft.com/office/drawing/2014/main" id="{DA4D2237-E529-426E-B68D-8EBD36EFDB10}"/>
              </a:ext>
            </a:extLst>
          </p:cNvPr>
          <p:cNvSpPr/>
          <p:nvPr/>
        </p:nvSpPr>
        <p:spPr>
          <a:xfrm>
            <a:off x="2429818" y="9305949"/>
            <a:ext cx="720000" cy="36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="" xmlns:a16="http://schemas.microsoft.com/office/drawing/2014/main" id="{06480B1D-01D4-4CB4-A084-F3A8EBEEBEF2}"/>
              </a:ext>
            </a:extLst>
          </p:cNvPr>
          <p:cNvSpPr/>
          <p:nvPr/>
        </p:nvSpPr>
        <p:spPr>
          <a:xfrm>
            <a:off x="4229842" y="9305953"/>
            <a:ext cx="2700031" cy="36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="" xmlns:a16="http://schemas.microsoft.com/office/drawing/2014/main" id="{7FED7C27-DCC1-43D0-8A65-797805ABA91F}"/>
              </a:ext>
            </a:extLst>
          </p:cNvPr>
          <p:cNvSpPr/>
          <p:nvPr/>
        </p:nvSpPr>
        <p:spPr>
          <a:xfrm>
            <a:off x="3689842" y="9305953"/>
            <a:ext cx="540000" cy="360000"/>
          </a:xfrm>
          <a:prstGeom prst="roundRect">
            <a:avLst/>
          </a:prstGeom>
          <a:noFill/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氏名</a:t>
            </a:r>
          </a:p>
        </p:txBody>
      </p:sp>
      <p:sp>
        <p:nvSpPr>
          <p:cNvPr id="66" name="四角形: 角を丸くする 65">
            <a:extLst>
              <a:ext uri="{FF2B5EF4-FFF2-40B4-BE49-F238E27FC236}">
                <a16:creationId xmlns="" xmlns:a16="http://schemas.microsoft.com/office/drawing/2014/main" id="{105E8769-2BC0-47EB-BB2D-6791721663D5}"/>
              </a:ext>
            </a:extLst>
          </p:cNvPr>
          <p:cNvSpPr/>
          <p:nvPr/>
        </p:nvSpPr>
        <p:spPr>
          <a:xfrm>
            <a:off x="989802" y="9305949"/>
            <a:ext cx="360000" cy="360000"/>
          </a:xfrm>
          <a:prstGeom prst="roundRect">
            <a:avLst/>
          </a:prstGeom>
          <a:noFill/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39801" y="9845956"/>
            <a:ext cx="64800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rgbClr val="000000">
                    <a:lumMod val="65000"/>
                    <a:lumOff val="3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/>
              </a:rPr>
              <a:t>このワークシート</a:t>
            </a:r>
            <a:r>
              <a:rPr kumimoji="1" lang="ja-JP" altLang="en-US" sz="105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/>
              </a:rPr>
              <a:t>は東京都</a:t>
            </a:r>
            <a:r>
              <a:rPr kumimoji="1" lang="ja-JP" altLang="en-US" sz="1050" dirty="0">
                <a:solidFill>
                  <a:srgbClr val="000000">
                    <a:lumMod val="65000"/>
                    <a:lumOff val="3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/>
              </a:rPr>
              <a:t>中学校理科教育研究会</a:t>
            </a:r>
            <a:r>
              <a:rPr kumimoji="1" lang="ja-JP" altLang="en-US" sz="105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/>
              </a:rPr>
              <a:t>が開発</a:t>
            </a:r>
            <a:r>
              <a:rPr kumimoji="1" lang="ja-JP" altLang="en-US" sz="1050" dirty="0">
                <a:solidFill>
                  <a:srgbClr val="000000">
                    <a:lumMod val="65000"/>
                    <a:lumOff val="3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/>
              </a:rPr>
              <a:t>しました。</a:t>
            </a:r>
            <a:endParaRPr kumimoji="1" lang="en-US" altLang="ja-JP" sz="1050" dirty="0">
              <a:solidFill>
                <a:srgbClr val="000000">
                  <a:lumMod val="65000"/>
                  <a:lumOff val="35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/>
            </a:endParaRPr>
          </a:p>
          <a:p>
            <a:r>
              <a:rPr kumimoji="1" lang="ja-JP" altLang="en-US" sz="105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/>
              </a:rPr>
              <a:t>博物館</a:t>
            </a:r>
            <a:r>
              <a:rPr kumimoji="1" lang="ja-JP" altLang="en-US" sz="1050" dirty="0">
                <a:solidFill>
                  <a:srgbClr val="000000">
                    <a:lumMod val="65000"/>
                    <a:lumOff val="3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/>
              </a:rPr>
              <a:t>を利用する際に、印刷をして自由に使うことができます。　　　　　　　　　　　</a:t>
            </a:r>
            <a:endParaRPr kumimoji="1" lang="en-US" altLang="ja-JP" sz="1050" dirty="0">
              <a:solidFill>
                <a:srgbClr val="000000">
                  <a:lumMod val="65000"/>
                  <a:lumOff val="35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/>
            </a:endParaRPr>
          </a:p>
        </p:txBody>
      </p:sp>
      <p:sp>
        <p:nvSpPr>
          <p:cNvPr id="134" name="フリーフォーム: 図形 133">
            <a:extLst>
              <a:ext uri="{FF2B5EF4-FFF2-40B4-BE49-F238E27FC236}">
                <a16:creationId xmlns="" xmlns:a16="http://schemas.microsoft.com/office/drawing/2014/main" id="{01742826-9F00-4A47-A418-3FAE8D53E12A}"/>
              </a:ext>
            </a:extLst>
          </p:cNvPr>
          <p:cNvSpPr/>
          <p:nvPr/>
        </p:nvSpPr>
        <p:spPr>
          <a:xfrm>
            <a:off x="2339822" y="857780"/>
            <a:ext cx="4590050" cy="449999"/>
          </a:xfrm>
          <a:custGeom>
            <a:avLst/>
            <a:gdLst>
              <a:gd name="connsiteX0" fmla="*/ 179999 w 4590050"/>
              <a:gd name="connsiteY0" fmla="*/ 0 h 539998"/>
              <a:gd name="connsiteX1" fmla="*/ 4410051 w 4590050"/>
              <a:gd name="connsiteY1" fmla="*/ 0 h 539998"/>
              <a:gd name="connsiteX2" fmla="*/ 4575905 w 4590050"/>
              <a:gd name="connsiteY2" fmla="*/ 109935 h 539998"/>
              <a:gd name="connsiteX3" fmla="*/ 4590050 w 4590050"/>
              <a:gd name="connsiteY3" fmla="*/ 179996 h 539998"/>
              <a:gd name="connsiteX4" fmla="*/ 4590050 w 4590050"/>
              <a:gd name="connsiteY4" fmla="*/ 179996 h 539998"/>
              <a:gd name="connsiteX5" fmla="*/ 4590050 w 4590050"/>
              <a:gd name="connsiteY5" fmla="*/ 179999 h 539998"/>
              <a:gd name="connsiteX6" fmla="*/ 4590050 w 4590050"/>
              <a:gd name="connsiteY6" fmla="*/ 359998 h 539998"/>
              <a:gd name="connsiteX7" fmla="*/ 4590050 w 4590050"/>
              <a:gd name="connsiteY7" fmla="*/ 359998 h 539998"/>
              <a:gd name="connsiteX8" fmla="*/ 4590050 w 4590050"/>
              <a:gd name="connsiteY8" fmla="*/ 359999 h 539998"/>
              <a:gd name="connsiteX9" fmla="*/ 4410051 w 4590050"/>
              <a:gd name="connsiteY9" fmla="*/ 539998 h 539998"/>
              <a:gd name="connsiteX10" fmla="*/ 179999 w 4590050"/>
              <a:gd name="connsiteY10" fmla="*/ 539998 h 539998"/>
              <a:gd name="connsiteX11" fmla="*/ 0 w 4590050"/>
              <a:gd name="connsiteY11" fmla="*/ 359999 h 539998"/>
              <a:gd name="connsiteX12" fmla="*/ 0 w 4590050"/>
              <a:gd name="connsiteY12" fmla="*/ 359998 h 539998"/>
              <a:gd name="connsiteX13" fmla="*/ 0 w 4590050"/>
              <a:gd name="connsiteY13" fmla="*/ 359998 h 539998"/>
              <a:gd name="connsiteX14" fmla="*/ 0 w 4590050"/>
              <a:gd name="connsiteY14" fmla="*/ 179999 h 539998"/>
              <a:gd name="connsiteX15" fmla="*/ 0 w 4590050"/>
              <a:gd name="connsiteY15" fmla="*/ 179996 h 539998"/>
              <a:gd name="connsiteX16" fmla="*/ 1 w 4590050"/>
              <a:gd name="connsiteY16" fmla="*/ 179996 h 539998"/>
              <a:gd name="connsiteX17" fmla="*/ 14145 w 4590050"/>
              <a:gd name="connsiteY17" fmla="*/ 109935 h 539998"/>
              <a:gd name="connsiteX18" fmla="*/ 179999 w 4590050"/>
              <a:gd name="connsiteY18" fmla="*/ 0 h 539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590050" h="539998">
                <a:moveTo>
                  <a:pt x="179999" y="0"/>
                </a:moveTo>
                <a:lnTo>
                  <a:pt x="4410051" y="0"/>
                </a:lnTo>
                <a:cubicBezTo>
                  <a:pt x="4484610" y="0"/>
                  <a:pt x="4548580" y="45331"/>
                  <a:pt x="4575905" y="109935"/>
                </a:cubicBezTo>
                <a:lnTo>
                  <a:pt x="4590050" y="179996"/>
                </a:lnTo>
                <a:lnTo>
                  <a:pt x="4590050" y="179996"/>
                </a:lnTo>
                <a:lnTo>
                  <a:pt x="4590050" y="179999"/>
                </a:lnTo>
                <a:lnTo>
                  <a:pt x="4590050" y="359998"/>
                </a:lnTo>
                <a:lnTo>
                  <a:pt x="4590050" y="359998"/>
                </a:lnTo>
                <a:lnTo>
                  <a:pt x="4590050" y="359999"/>
                </a:lnTo>
                <a:cubicBezTo>
                  <a:pt x="4590050" y="459410"/>
                  <a:pt x="4509462" y="539998"/>
                  <a:pt x="4410051" y="539998"/>
                </a:cubicBezTo>
                <a:lnTo>
                  <a:pt x="179999" y="539998"/>
                </a:lnTo>
                <a:cubicBezTo>
                  <a:pt x="80588" y="539998"/>
                  <a:pt x="0" y="459410"/>
                  <a:pt x="0" y="359999"/>
                </a:cubicBezTo>
                <a:lnTo>
                  <a:pt x="0" y="359998"/>
                </a:lnTo>
                <a:lnTo>
                  <a:pt x="0" y="359998"/>
                </a:lnTo>
                <a:lnTo>
                  <a:pt x="0" y="179999"/>
                </a:lnTo>
                <a:lnTo>
                  <a:pt x="0" y="179996"/>
                </a:lnTo>
                <a:lnTo>
                  <a:pt x="1" y="179996"/>
                </a:lnTo>
                <a:lnTo>
                  <a:pt x="14145" y="109935"/>
                </a:lnTo>
                <a:cubicBezTo>
                  <a:pt x="41471" y="45331"/>
                  <a:pt x="105441" y="0"/>
                  <a:pt x="179999" y="0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0000" tIns="0" rIns="90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6" name="四角形: 角を丸くする 145">
            <a:extLst>
              <a:ext uri="{FF2B5EF4-FFF2-40B4-BE49-F238E27FC236}">
                <a16:creationId xmlns="" xmlns:a16="http://schemas.microsoft.com/office/drawing/2014/main" id="{6E7E262A-7295-43B4-B35D-BED2F0A46DE9}"/>
              </a:ext>
            </a:extLst>
          </p:cNvPr>
          <p:cNvSpPr/>
          <p:nvPr/>
        </p:nvSpPr>
        <p:spPr>
          <a:xfrm>
            <a:off x="4589850" y="407725"/>
            <a:ext cx="2340022" cy="36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endParaRPr kumimoji="1" lang="ja-JP" altLang="en-US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楕円 13">
            <a:extLst>
              <a:ext uri="{FF2B5EF4-FFF2-40B4-BE49-F238E27FC236}">
                <a16:creationId xmlns="" xmlns:a16="http://schemas.microsoft.com/office/drawing/2014/main" id="{ADFAF792-33C4-4E60-8146-D6BFCEA8F8FA}"/>
              </a:ext>
            </a:extLst>
          </p:cNvPr>
          <p:cNvSpPr/>
          <p:nvPr/>
        </p:nvSpPr>
        <p:spPr>
          <a:xfrm>
            <a:off x="687606" y="452998"/>
            <a:ext cx="360000" cy="360000"/>
          </a:xfrm>
          <a:prstGeom prst="ellipse">
            <a:avLst/>
          </a:pr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</a:t>
            </a:r>
          </a:p>
        </p:txBody>
      </p:sp>
      <p:sp>
        <p:nvSpPr>
          <p:cNvPr id="45" name="楕円 14">
            <a:extLst>
              <a:ext uri="{FF2B5EF4-FFF2-40B4-BE49-F238E27FC236}">
                <a16:creationId xmlns="" xmlns:a16="http://schemas.microsoft.com/office/drawing/2014/main" id="{10A0AE5A-81C7-49E3-8DE5-7FDE25128C73}"/>
              </a:ext>
            </a:extLst>
          </p:cNvPr>
          <p:cNvSpPr/>
          <p:nvPr/>
        </p:nvSpPr>
        <p:spPr>
          <a:xfrm>
            <a:off x="1137611" y="453004"/>
            <a:ext cx="360000" cy="360000"/>
          </a:xfrm>
          <a:prstGeom prst="ellipse">
            <a:avLst/>
          </a:pr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モ</a:t>
            </a:r>
          </a:p>
        </p:txBody>
      </p:sp>
      <p:sp>
        <p:nvSpPr>
          <p:cNvPr id="18" name="四角形: 角を丸くする 115">
            <a:extLst>
              <a:ext uri="{FF2B5EF4-FFF2-40B4-BE49-F238E27FC236}">
                <a16:creationId xmlns="" xmlns:a16="http://schemas.microsoft.com/office/drawing/2014/main" id="{A76F3F62-3A64-F843-8643-B406182F574A}"/>
              </a:ext>
            </a:extLst>
          </p:cNvPr>
          <p:cNvSpPr/>
          <p:nvPr/>
        </p:nvSpPr>
        <p:spPr>
          <a:xfrm>
            <a:off x="6479873" y="9830602"/>
            <a:ext cx="540000" cy="360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kumimoji="1" lang="ja-JP" altLang="en-US" sz="160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メモ</a:t>
            </a:r>
            <a:endParaRPr kumimoji="1" lang="en-US" altLang="ja-JP" sz="16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694532" y="3412172"/>
          <a:ext cx="6177512" cy="3510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77512">
                  <a:extLst>
                    <a:ext uri="{9D8B030D-6E8A-4147-A177-3AD203B41FA5}">
                      <a16:colId xmlns="" xmlns:a16="http://schemas.microsoft.com/office/drawing/2014/main" val="3669072095"/>
                    </a:ext>
                  </a:extLst>
                </a:gridCol>
              </a:tblGrid>
              <a:tr h="444905">
                <a:tc>
                  <a:txBody>
                    <a:bodyPr/>
                    <a:lstStyle/>
                    <a:p>
                      <a:pPr marL="533400"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46050718"/>
                  </a:ext>
                </a:extLst>
              </a:tr>
              <a:tr h="420305">
                <a:tc>
                  <a:txBody>
                    <a:bodyPr/>
                    <a:lstStyle/>
                    <a:p>
                      <a:pPr marL="533400"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96554942"/>
                  </a:ext>
                </a:extLst>
              </a:tr>
              <a:tr h="420305">
                <a:tc>
                  <a:txBody>
                    <a:bodyPr/>
                    <a:lstStyle/>
                    <a:p>
                      <a:pPr marL="533400"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7430988"/>
                  </a:ext>
                </a:extLst>
              </a:tr>
              <a:tr h="444905">
                <a:tc>
                  <a:txBody>
                    <a:bodyPr/>
                    <a:lstStyle/>
                    <a:p>
                      <a:pPr marL="533400"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3132254"/>
                  </a:ext>
                </a:extLst>
              </a:tr>
              <a:tr h="444905">
                <a:tc>
                  <a:txBody>
                    <a:bodyPr/>
                    <a:lstStyle/>
                    <a:p>
                      <a:pPr marL="533400"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48061122"/>
                  </a:ext>
                </a:extLst>
              </a:tr>
              <a:tr h="444905">
                <a:tc>
                  <a:txBody>
                    <a:bodyPr/>
                    <a:lstStyle/>
                    <a:p>
                      <a:pPr marL="533400"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95546797"/>
                  </a:ext>
                </a:extLst>
              </a:tr>
              <a:tr h="444905">
                <a:tc>
                  <a:txBody>
                    <a:bodyPr/>
                    <a:lstStyle/>
                    <a:p>
                      <a:pPr marL="533400"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29138251"/>
                  </a:ext>
                </a:extLst>
              </a:tr>
              <a:tr h="444905">
                <a:tc>
                  <a:txBody>
                    <a:bodyPr/>
                    <a:lstStyle/>
                    <a:p>
                      <a:pPr marL="533400"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053610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39801" y="2887665"/>
            <a:ext cx="614743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■今日の</a:t>
            </a:r>
            <a:r>
              <a:rPr lang="ja-JP" altLang="en-US" sz="1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学習</a:t>
            </a:r>
            <a:r>
              <a:rPr lang="ja-JP" altLang="ja-JP" sz="1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であなたはどのようなことを考えましたか。</a:t>
            </a:r>
            <a:endParaRPr lang="en-US" altLang="ja-JP" sz="14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考えたことや感想を書きましょう。</a:t>
            </a:r>
            <a:r>
              <a:rPr lang="ja-JP" altLang="en-US" sz="1200" dirty="0" smtClean="0">
                <a:solidFill>
                  <a:srgbClr val="000000"/>
                </a:solidFill>
                <a:latin typeface="游明朝" panose="02020400000000000000" pitchFamily="18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 </a:t>
            </a:r>
            <a:endParaRPr lang="ja-JP" altLang="en-US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/>
          </p:nvPr>
        </p:nvGraphicFramePr>
        <p:xfrm>
          <a:off x="539801" y="6616102"/>
          <a:ext cx="6480072" cy="2103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2726">
                  <a:extLst>
                    <a:ext uri="{9D8B030D-6E8A-4147-A177-3AD203B41FA5}">
                      <a16:colId xmlns="" xmlns:a16="http://schemas.microsoft.com/office/drawing/2014/main" val="3409439859"/>
                    </a:ext>
                  </a:extLst>
                </a:gridCol>
                <a:gridCol w="4356603">
                  <a:extLst>
                    <a:ext uri="{9D8B030D-6E8A-4147-A177-3AD203B41FA5}">
                      <a16:colId xmlns="" xmlns:a16="http://schemas.microsoft.com/office/drawing/2014/main" val="36153877"/>
                    </a:ext>
                  </a:extLst>
                </a:gridCol>
                <a:gridCol w="1730743">
                  <a:extLst>
                    <a:ext uri="{9D8B030D-6E8A-4147-A177-3AD203B41FA5}">
                      <a16:colId xmlns="" xmlns:a16="http://schemas.microsoft.com/office/drawing/2014/main" val="3658563290"/>
                    </a:ext>
                  </a:extLst>
                </a:gridCol>
              </a:tblGrid>
              <a:tr h="360003"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3020" marR="33020" marT="0" marB="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0" fontAlgn="auto" latinLnBrk="0" hangingPunct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学　習　を　</a:t>
                      </a:r>
                      <a:r>
                        <a:rPr lang="ja-JP" altLang="ja-JP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振　り　返　っ　て　み　よ　う</a:t>
                      </a:r>
                      <a:endParaRPr lang="ja-JP" altLang="ja-JP" sz="1200" kern="100" dirty="0" smtClean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3020" marR="3302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自　己　評　価</a:t>
                      </a:r>
                      <a:endParaRPr lang="ja-JP" sz="1200" kern="10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3020" marR="3302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35467362"/>
                  </a:ext>
                </a:extLst>
              </a:tr>
              <a:tr h="450005"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</a:rPr>
                        <a:t>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3020" marR="33020" marT="0" marB="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楽しく学習に取り組む</a:t>
                      </a:r>
                      <a:r>
                        <a:rPr lang="ja-JP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が</a:t>
                      </a: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できた。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3020" marR="3302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Ａ</a:t>
                      </a: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</a:t>
                      </a:r>
                      <a:r>
                        <a:rPr lang="ja-JP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Ｂ</a:t>
                      </a: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Ｃ　</a:t>
                      </a: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Ｄ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3020" marR="3302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62159478"/>
                  </a:ext>
                </a:extLst>
              </a:tr>
              <a:tr h="433728"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</a:rPr>
                        <a:t>②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3020" marR="33020" marT="0" marB="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ワークシートを手がかりに</a:t>
                      </a:r>
                      <a:r>
                        <a:rPr lang="ja-JP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自分</a:t>
                      </a: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の考えを深めることができた。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3020" marR="3302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Ａ</a:t>
                      </a: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Ｂ　</a:t>
                      </a: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Ｃ</a:t>
                      </a: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Ｄ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3020" marR="3302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6470528"/>
                  </a:ext>
                </a:extLst>
              </a:tr>
              <a:tr h="425696"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</a:rPr>
                        <a:t>③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3020" marR="33020" marT="0" marB="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博物館を活用した学習をして</a:t>
                      </a:r>
                      <a:r>
                        <a:rPr lang="ja-JP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、新た</a:t>
                      </a: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な気付きがあっ</a:t>
                      </a:r>
                      <a:r>
                        <a:rPr lang="ja-JP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た</a:t>
                      </a: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。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3020" marR="3302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Ａ</a:t>
                      </a: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</a:t>
                      </a:r>
                      <a:r>
                        <a:rPr lang="ja-JP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Ｂ</a:t>
                      </a: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Ｃ　</a:t>
                      </a: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Ｄ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3020" marR="3302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64375795"/>
                  </a:ext>
                </a:extLst>
              </a:tr>
              <a:tr h="433728"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</a:rPr>
                        <a:t>④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3020" marR="33020" marT="0" marB="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Times New Roman" panose="02020603050405020304" pitchFamily="18" charset="0"/>
                        </a:rPr>
                        <a:t>博物館を活用した学習をして、自然科学について興味・関心を　　　　高めることができた。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3020" marR="3302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Ａ　</a:t>
                      </a: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Ｂ　</a:t>
                      </a: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Ｃ</a:t>
                      </a: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altLang="en-US" sz="1200" kern="100" dirty="0" smtClean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Ｄ</a:t>
                      </a:r>
                      <a:endParaRPr lang="ja-JP" sz="1200" kern="100" dirty="0"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3020" marR="3302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52793396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1709808" y="8749606"/>
            <a:ext cx="53100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ja-JP" sz="12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Ａ：よくできた　　　Ｂ：だいたいできた　　　Ｃ：少しできた　　　Ｄ：できなかった</a:t>
            </a:r>
            <a:endParaRPr lang="ja-JP" altLang="ja-JP" sz="1200" kern="1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96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マーキー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>
            <a:lumMod val="20000"/>
            <a:lumOff val="80000"/>
          </a:schemeClr>
        </a:solidFill>
        <a:ln w="3175">
          <a:noFill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103096</TotalTime>
  <Words>153</Words>
  <Application>Microsoft Office PowerPoint</Application>
  <PresentationFormat>ユーザー設定</PresentationFormat>
  <Paragraphs>45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Meiryo UI</vt:lpstr>
      <vt:lpstr>UD デジタル 教科書体 NK-R</vt:lpstr>
      <vt:lpstr>メイリオ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深谷 将</dc:creator>
  <cp:lastModifiedBy>kiko2001@outlook.jp</cp:lastModifiedBy>
  <cp:revision>820</cp:revision>
  <cp:lastPrinted>2023-06-15T06:55:33Z</cp:lastPrinted>
  <dcterms:created xsi:type="dcterms:W3CDTF">2018-05-03T05:29:16Z</dcterms:created>
  <dcterms:modified xsi:type="dcterms:W3CDTF">2023-07-16T23:03:04Z</dcterms:modified>
</cp:coreProperties>
</file>