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72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F2BA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147"/>
    <p:restoredTop sz="96208"/>
  </p:normalViewPr>
  <p:slideViewPr>
    <p:cSldViewPr snapToGrid="0">
      <p:cViewPr varScale="1">
        <p:scale>
          <a:sx n="128" d="100"/>
          <a:sy n="128" d="100"/>
        </p:scale>
        <p:origin x="4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4BBE9A-9A1E-3247-ADC5-2B6B24C878AD}" type="datetimeFigureOut">
              <a:rPr kumimoji="1" lang="ja-JP" altLang="en-US" smtClean="0"/>
              <a:t>2025/5/17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BF2A7A-AF79-1E4A-A7DF-7D5744FCD416}" type="slidenum">
              <a:rPr kumimoji="1" lang="ja-JP" altLang="en-US" smtClean="0"/>
              <a:t>‹#›</a:t>
            </a:fld>
            <a:endParaRPr kumimoji="1" lang="ja-JP" altLang="en-US"/>
          </a:p>
        </p:txBody>
      </p:sp>
    </p:spTree>
    <p:extLst>
      <p:ext uri="{BB962C8B-B14F-4D97-AF65-F5344CB8AC3E}">
        <p14:creationId xmlns:p14="http://schemas.microsoft.com/office/powerpoint/2010/main" val="15540274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11A96-77EE-2E19-26CB-BFBE639E75C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1D3B6AB-7291-18C3-A958-75265E687AB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BD9DFA9-D94B-1C2E-C347-FF2F753DC49A}"/>
              </a:ext>
            </a:extLst>
          </p:cNvPr>
          <p:cNvSpPr>
            <a:spLocks noGrp="1"/>
          </p:cNvSpPr>
          <p:nvPr>
            <p:ph type="body" idx="1"/>
          </p:nvPr>
        </p:nvSpPr>
        <p:spPr/>
        <p:txBody>
          <a:bodyPr/>
          <a:lstStyle/>
          <a:p>
            <a:r>
              <a:rPr kumimoji="1" lang="ja-JP" altLang="en-US" sz="1400" dirty="0">
                <a:latin typeface="Meiryo" panose="020B0604030504040204" pitchFamily="34" charset="-128"/>
                <a:ea typeface="Meiryo" panose="020B0604030504040204" pitchFamily="34" charset="-128"/>
              </a:rPr>
              <a:t>（</a:t>
            </a:r>
            <a:r>
              <a:rPr kumimoji="1" lang="ja-JP" altLang="en-US" sz="1400">
                <a:latin typeface="Meiryo" panose="020B0604030504040204" pitchFamily="34" charset="-128"/>
                <a:ea typeface="Meiryo" panose="020B0604030504040204" pitchFamily="34" charset="-128"/>
              </a:rPr>
              <a:t>川島）</a:t>
            </a:r>
            <a:endParaRPr kumimoji="1" lang="en-US" altLang="ja-JP" sz="1400" dirty="0">
              <a:latin typeface="Meiryo" panose="020B0604030504040204" pitchFamily="34" charset="-128"/>
              <a:ea typeface="Meiryo" panose="020B0604030504040204" pitchFamily="34" charset="-128"/>
            </a:endParaRPr>
          </a:p>
          <a:p>
            <a:endParaRPr kumimoji="1" lang="en-US" altLang="ja-JP" sz="1400" dirty="0">
              <a:latin typeface="Meiryo" panose="020B0604030504040204" pitchFamily="34" charset="-128"/>
              <a:ea typeface="Meiryo" panose="020B0604030504040204" pitchFamily="34" charset="-128"/>
            </a:endParaRPr>
          </a:p>
          <a:p>
            <a:r>
              <a:rPr kumimoji="1" lang="ja-JP" altLang="en-US" sz="1400">
                <a:latin typeface="Meiryo" panose="020B0604030504040204" pitchFamily="34" charset="-128"/>
                <a:ea typeface="Meiryo" panose="020B0604030504040204" pitchFamily="34" charset="-128"/>
              </a:rPr>
              <a:t>「</a:t>
            </a:r>
            <a:r>
              <a:rPr kumimoji="1" lang="ja-JP" altLang="en-US" sz="1400">
                <a:solidFill>
                  <a:srgbClr val="000000"/>
                </a:solidFill>
                <a:latin typeface="Meiryo" panose="020B0604030504040204" pitchFamily="34" charset="-128"/>
                <a:ea typeface="Meiryo" panose="020B0604030504040204" pitchFamily="34" charset="-128"/>
              </a:rPr>
              <a:t>国立科学博物館を活用して理科の学びを深めるワークシート開発</a:t>
            </a:r>
            <a:r>
              <a:rPr kumimoji="1" lang="ja-JP" altLang="en-US" sz="1400">
                <a:latin typeface="Meiryo" panose="020B0604030504040204" pitchFamily="34" charset="-128"/>
                <a:ea typeface="Meiryo" panose="020B0604030504040204" pitchFamily="34" charset="-128"/>
              </a:rPr>
              <a:t>」</a:t>
            </a:r>
            <a:endParaRPr kumimoji="1" lang="en-US" altLang="ja-JP" sz="1400" dirty="0">
              <a:latin typeface="Meiryo" panose="020B0604030504040204" pitchFamily="34" charset="-128"/>
              <a:ea typeface="Meiryo" panose="020B0604030504040204" pitchFamily="34" charset="-128"/>
            </a:endParaRPr>
          </a:p>
          <a:p>
            <a:r>
              <a:rPr kumimoji="1" lang="ja-JP" altLang="en-US" sz="1400" dirty="0">
                <a:latin typeface="Meiryo" panose="020B0604030504040204" pitchFamily="34" charset="-128"/>
                <a:ea typeface="Meiryo" panose="020B0604030504040204" pitchFamily="34" charset="-128"/>
              </a:rPr>
              <a:t>東京都中学校理科教育研究会　博物館連携プロジェクトを</a:t>
            </a:r>
            <a:r>
              <a:rPr kumimoji="1" lang="ja-JP" altLang="en-US" sz="1400">
                <a:latin typeface="Meiryo" panose="020B0604030504040204" pitchFamily="34" charset="-128"/>
                <a:ea typeface="Meiryo" panose="020B0604030504040204" pitchFamily="34" charset="-128"/>
              </a:rPr>
              <a:t>代表して発表させて</a:t>
            </a:r>
            <a:r>
              <a:rPr kumimoji="1" lang="ja-JP" altLang="en-US" sz="1400" dirty="0">
                <a:latin typeface="Meiryo" panose="020B0604030504040204" pitchFamily="34" charset="-128"/>
                <a:ea typeface="Meiryo" panose="020B0604030504040204" pitchFamily="34" charset="-128"/>
              </a:rPr>
              <a:t>頂きます。</a:t>
            </a:r>
          </a:p>
        </p:txBody>
      </p:sp>
      <p:sp>
        <p:nvSpPr>
          <p:cNvPr id="4" name="スライド番号プレースホルダー 3">
            <a:extLst>
              <a:ext uri="{FF2B5EF4-FFF2-40B4-BE49-F238E27FC236}">
                <a16:creationId xmlns:a16="http://schemas.microsoft.com/office/drawing/2014/main" id="{865B5F4D-48C2-73CC-A042-ABDFCAA35EA7}"/>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8A94770-A327-F646-8BD4-EE8F30F422D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34" charset="-128"/>
              <a:cs typeface="+mn-cs"/>
            </a:endParaRPr>
          </a:p>
        </p:txBody>
      </p:sp>
    </p:spTree>
    <p:extLst>
      <p:ext uri="{BB962C8B-B14F-4D97-AF65-F5344CB8AC3E}">
        <p14:creationId xmlns:p14="http://schemas.microsoft.com/office/powerpoint/2010/main" val="2199966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1508517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2437091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104376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38390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2587204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105121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381831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161369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110838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111696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7E0E0F-B068-6341-B67B-20663396FCDF}" type="datetimeFigureOut">
              <a:rPr kumimoji="1" lang="ja-JP" altLang="en-US" smtClean="0"/>
              <a:t>2025/5/17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204675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E0E0F-B068-6341-B67B-20663396FCDF}" type="datetimeFigureOut">
              <a:rPr kumimoji="1" lang="ja-JP" altLang="en-US" smtClean="0"/>
              <a:t>2025/5/17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92001-7BA5-CF4D-9C5D-171FFFC2C744}" type="slidenum">
              <a:rPr kumimoji="1" lang="ja-JP" altLang="en-US" smtClean="0"/>
              <a:t>‹#›</a:t>
            </a:fld>
            <a:endParaRPr kumimoji="1" lang="ja-JP" altLang="en-US"/>
          </a:p>
        </p:txBody>
      </p:sp>
    </p:spTree>
    <p:extLst>
      <p:ext uri="{BB962C8B-B14F-4D97-AF65-F5344CB8AC3E}">
        <p14:creationId xmlns:p14="http://schemas.microsoft.com/office/powerpoint/2010/main" val="2107240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microsoft.com/office/2007/relationships/hdphoto" Target="../media/hdphoto1.wdp"/><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118ACB-56CD-FA85-C63F-B29B5EE4D7AF}"/>
            </a:ext>
          </a:extLst>
        </p:cNvPr>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7DAA1B40-01ED-2BC7-1465-4E469B274B31}"/>
              </a:ext>
            </a:extLst>
          </p:cNvPr>
          <p:cNvSpPr/>
          <p:nvPr/>
        </p:nvSpPr>
        <p:spPr>
          <a:xfrm>
            <a:off x="59838" y="720246"/>
            <a:ext cx="9024323" cy="5613050"/>
          </a:xfrm>
          <a:prstGeom prst="rect">
            <a:avLst/>
          </a:prstGeom>
          <a:solidFill>
            <a:srgbClr val="DF5327">
              <a:lumMod val="40000"/>
              <a:lumOff val="60000"/>
            </a:srgbClr>
          </a:solidFill>
          <a:ln w="3175" cap="flat" cmpd="sng" algn="ctr">
            <a:solidFill>
              <a:srgbClr val="F2BAA9"/>
            </a:solid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フリーフォーム: 図形 94">
            <a:extLst>
              <a:ext uri="{FF2B5EF4-FFF2-40B4-BE49-F238E27FC236}">
                <a16:creationId xmlns:a16="http://schemas.microsoft.com/office/drawing/2014/main" id="{5AC5D5D7-261F-8D99-6D71-B13BEC5D617C}"/>
              </a:ext>
            </a:extLst>
          </p:cNvPr>
          <p:cNvSpPr/>
          <p:nvPr/>
        </p:nvSpPr>
        <p:spPr>
          <a:xfrm>
            <a:off x="198569" y="1515006"/>
            <a:ext cx="8746435" cy="3729001"/>
          </a:xfrm>
          <a:custGeom>
            <a:avLst/>
            <a:gdLst>
              <a:gd name="connsiteX0" fmla="*/ 180000 w 5220057"/>
              <a:gd name="connsiteY0" fmla="*/ 0 h 2790027"/>
              <a:gd name="connsiteX1" fmla="*/ 5040057 w 5220057"/>
              <a:gd name="connsiteY1" fmla="*/ 0 h 2790027"/>
              <a:gd name="connsiteX2" fmla="*/ 5220057 w 5220057"/>
              <a:gd name="connsiteY2" fmla="*/ 180000 h 2790027"/>
              <a:gd name="connsiteX3" fmla="*/ 5220000 w 5220057"/>
              <a:gd name="connsiteY3" fmla="*/ 180283 h 2790027"/>
              <a:gd name="connsiteX4" fmla="*/ 5220000 w 5220057"/>
              <a:gd name="connsiteY4" fmla="*/ 2610006 h 2790027"/>
              <a:gd name="connsiteX5" fmla="*/ 5219997 w 5220057"/>
              <a:gd name="connsiteY5" fmla="*/ 2610006 h 2790027"/>
              <a:gd name="connsiteX6" fmla="*/ 5220001 w 5220057"/>
              <a:gd name="connsiteY6" fmla="*/ 2610027 h 2790027"/>
              <a:gd name="connsiteX7" fmla="*/ 5040001 w 5220057"/>
              <a:gd name="connsiteY7" fmla="*/ 2790027 h 2790027"/>
              <a:gd name="connsiteX8" fmla="*/ 180001 w 5220057"/>
              <a:gd name="connsiteY8" fmla="*/ 2790027 h 2790027"/>
              <a:gd name="connsiteX9" fmla="*/ 1 w 5220057"/>
              <a:gd name="connsiteY9" fmla="*/ 2610027 h 2790027"/>
              <a:gd name="connsiteX10" fmla="*/ 5 w 5220057"/>
              <a:gd name="connsiteY10" fmla="*/ 2610006 h 2790027"/>
              <a:gd name="connsiteX11" fmla="*/ 0 w 5220057"/>
              <a:gd name="connsiteY11" fmla="*/ 2610006 h 2790027"/>
              <a:gd name="connsiteX12" fmla="*/ 0 w 5220057"/>
              <a:gd name="connsiteY12" fmla="*/ 180006 h 2790027"/>
              <a:gd name="connsiteX13" fmla="*/ 1 w 5220057"/>
              <a:gd name="connsiteY13" fmla="*/ 180006 h 2790027"/>
              <a:gd name="connsiteX14" fmla="*/ 0 w 5220057"/>
              <a:gd name="connsiteY14" fmla="*/ 180000 h 2790027"/>
              <a:gd name="connsiteX15" fmla="*/ 180000 w 5220057"/>
              <a:gd name="connsiteY15" fmla="*/ 0 h 2790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20057" h="2790027">
                <a:moveTo>
                  <a:pt x="180000" y="0"/>
                </a:moveTo>
                <a:lnTo>
                  <a:pt x="5040057" y="0"/>
                </a:lnTo>
                <a:cubicBezTo>
                  <a:pt x="5139468" y="0"/>
                  <a:pt x="5220057" y="80589"/>
                  <a:pt x="5220057" y="180000"/>
                </a:cubicBezTo>
                <a:lnTo>
                  <a:pt x="5220000" y="180283"/>
                </a:lnTo>
                <a:lnTo>
                  <a:pt x="5220000" y="2610006"/>
                </a:lnTo>
                <a:lnTo>
                  <a:pt x="5219997" y="2610006"/>
                </a:lnTo>
                <a:lnTo>
                  <a:pt x="5220001" y="2610027"/>
                </a:lnTo>
                <a:cubicBezTo>
                  <a:pt x="5220001" y="2709438"/>
                  <a:pt x="5139412" y="2790027"/>
                  <a:pt x="5040001" y="2790027"/>
                </a:cubicBezTo>
                <a:lnTo>
                  <a:pt x="180001" y="2790027"/>
                </a:lnTo>
                <a:cubicBezTo>
                  <a:pt x="80590" y="2790027"/>
                  <a:pt x="1" y="2709438"/>
                  <a:pt x="1" y="2610027"/>
                </a:cubicBezTo>
                <a:lnTo>
                  <a:pt x="5" y="2610006"/>
                </a:lnTo>
                <a:lnTo>
                  <a:pt x="0" y="2610006"/>
                </a:lnTo>
                <a:lnTo>
                  <a:pt x="0" y="180006"/>
                </a:lnTo>
                <a:lnTo>
                  <a:pt x="1" y="180006"/>
                </a:lnTo>
                <a:lnTo>
                  <a:pt x="0" y="180000"/>
                </a:lnTo>
                <a:cubicBezTo>
                  <a:pt x="0" y="80589"/>
                  <a:pt x="80589" y="0"/>
                  <a:pt x="180000" y="0"/>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endParaRPr lang="en-US" altLang="ja-JP" sz="1200" b="1" i="0" dirty="0">
              <a:solidFill>
                <a:srgbClr val="5F6368"/>
              </a:solidFill>
              <a:effectLst/>
              <a:latin typeface="Google Sans"/>
            </a:endParaRPr>
          </a:p>
        </p:txBody>
      </p:sp>
      <p:sp>
        <p:nvSpPr>
          <p:cNvPr id="5" name="正方形/長方形 4">
            <a:extLst>
              <a:ext uri="{FF2B5EF4-FFF2-40B4-BE49-F238E27FC236}">
                <a16:creationId xmlns:a16="http://schemas.microsoft.com/office/drawing/2014/main" id="{122B07AA-D9E6-DFF2-08F6-1A486D23EECF}"/>
              </a:ext>
            </a:extLst>
          </p:cNvPr>
          <p:cNvSpPr/>
          <p:nvPr/>
        </p:nvSpPr>
        <p:spPr>
          <a:xfrm>
            <a:off x="2858822" y="4497674"/>
            <a:ext cx="242463" cy="427489"/>
          </a:xfrm>
          <a:prstGeom prst="rect">
            <a:avLst/>
          </a:prstGeom>
        </p:spPr>
        <p:txBody>
          <a:bodyPr wrap="square">
            <a:spAutoFit/>
          </a:bodyPr>
          <a:lstStyle/>
          <a:p>
            <a:pPr defTabSz="552986">
              <a:defRPr/>
            </a:pPr>
            <a:r>
              <a:rPr lang="mr-IN" altLang="ja-JP" sz="2178" baseline="30000" dirty="0">
                <a:solidFill>
                  <a:srgbClr val="000000"/>
                </a:solidFill>
                <a:latin typeface="Meiryo UI" panose="020B0604030504040204" pitchFamily="50" charset="-128"/>
                <a:ea typeface="Meiryo UI" panose="020B0604030504040204" pitchFamily="50" charset="-128"/>
                <a:cs typeface="Mangal" panose="02040503050203030202" pitchFamily="18" charset="0"/>
              </a:rPr>
              <a:t> </a:t>
            </a:r>
            <a:endParaRPr lang="ja-JP" altLang="en-US" sz="2178" dirty="0">
              <a:solidFill>
                <a:srgbClr val="000000"/>
              </a:solidFill>
              <a:latin typeface="Meiryo UI" panose="020B0604030504040204" pitchFamily="50" charset="-128"/>
              <a:ea typeface="Meiryo UI" panose="020B0604030504040204" pitchFamily="50" charset="-128"/>
            </a:endParaRPr>
          </a:p>
        </p:txBody>
      </p:sp>
      <p:pic>
        <p:nvPicPr>
          <p:cNvPr id="13" name="図 12">
            <a:extLst>
              <a:ext uri="{FF2B5EF4-FFF2-40B4-BE49-F238E27FC236}">
                <a16:creationId xmlns:a16="http://schemas.microsoft.com/office/drawing/2014/main" id="{ED90566B-EC00-BA04-2541-84918EFB7E1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76361" y="4662159"/>
            <a:ext cx="372160" cy="537431"/>
          </a:xfrm>
          <a:prstGeom prst="rect">
            <a:avLst/>
          </a:prstGeom>
        </p:spPr>
      </p:pic>
      <p:pic>
        <p:nvPicPr>
          <p:cNvPr id="10" name="図 9">
            <a:extLst>
              <a:ext uri="{FF2B5EF4-FFF2-40B4-BE49-F238E27FC236}">
                <a16:creationId xmlns:a16="http://schemas.microsoft.com/office/drawing/2014/main" id="{6D8DF42F-1993-2A34-BAA3-6160DE1404A6}"/>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3230" b="94498" l="1923" r="97821">
                        <a14:foregroundMark x1="15513" y1="20933" x2="17436" y2="29187"/>
                        <a14:foregroundMark x1="17436" y1="28589" x2="9872" y2="46770"/>
                        <a14:foregroundMark x1="9872" y1="47368" x2="9872" y2="50957"/>
                        <a14:foregroundMark x1="9103" y1="52153" x2="0" y2="68182"/>
                        <a14:foregroundMark x1="1026" y1="68541" x2="2308" y2="75120"/>
                        <a14:foregroundMark x1="2949" y1="77392" x2="7949" y2="80383"/>
                        <a14:foregroundMark x1="7949" y1="80383" x2="11795" y2="78589"/>
                        <a14:foregroundMark x1="11795" y1="80383" x2="26282" y2="88636"/>
                        <a14:foregroundMark x1="27564" y1="89234" x2="27564" y2="93900"/>
                        <a14:foregroundMark x1="27564" y1="93900" x2="69872" y2="95096"/>
                        <a14:foregroundMark x1="67949" y1="93301" x2="69872" y2="85048"/>
                        <a14:foregroundMark x1="69872" y1="85048" x2="78077" y2="79187"/>
                        <a14:foregroundMark x1="78077" y1="79187" x2="81154" y2="64474"/>
                        <a14:foregroundMark x1="81154" y1="64474" x2="95000" y2="56818"/>
                        <a14:foregroundMark x1="94487" y1="57416" x2="94487" y2="37919"/>
                        <a14:foregroundMark x1="95000" y1="39713" x2="95641" y2="22010"/>
                        <a14:foregroundMark x1="95000" y1="24402" x2="92564" y2="18541"/>
                        <a14:foregroundMark x1="91282" y1="19737" x2="80513" y2="25000"/>
                        <a14:foregroundMark x1="80513" y1="25000" x2="72308" y2="34450"/>
                        <a14:foregroundMark x1="73590" y1="34450" x2="71026" y2="29187"/>
                        <a14:foregroundMark x1="69231" y1="27512" x2="72949" y2="35526"/>
                        <a14:foregroundMark x1="72949" y1="36842" x2="84359" y2="22727"/>
                        <a14:foregroundMark x1="85769" y1="22010" x2="93333" y2="21411"/>
                        <a14:foregroundMark x1="95000" y1="33971" x2="93333" y2="40072"/>
                        <a14:foregroundMark x1="92949" y1="40670" x2="95385" y2="44856"/>
                        <a14:foregroundMark x1="94359" y1="50000" x2="88462" y2="58373"/>
                        <a14:foregroundMark x1="87051" y1="59689" x2="80256" y2="63517"/>
                        <a14:foregroundMark x1="80256" y1="63517" x2="76410" y2="77632"/>
                        <a14:foregroundMark x1="76026" y1="76675" x2="72949" y2="81579"/>
                        <a14:foregroundMark x1="72308" y1="81818" x2="69231" y2="86005"/>
                        <a14:foregroundMark x1="69231" y1="85048" x2="66795" y2="85766"/>
                        <a14:foregroundMark x1="66795" y1="86005" x2="69487" y2="88636"/>
                        <a14:foregroundMark x1="67821" y1="92105" x2="50513" y2="94378"/>
                        <a14:foregroundMark x1="50513" y1="94139" x2="50256" y2="90191"/>
                        <a14:foregroundMark x1="50256" y1="90191" x2="47436" y2="90191"/>
                        <a14:foregroundMark x1="47436" y1="89952" x2="47436" y2="95096"/>
                        <a14:foregroundMark x1="27821" y1="92823" x2="29231" y2="87919"/>
                        <a14:foregroundMark x1="29231" y1="87679" x2="18205" y2="83493"/>
                        <a14:foregroundMark x1="18462" y1="83493" x2="16410" y2="81220"/>
                        <a14:foregroundMark x1="16410" y1="81579" x2="12308" y2="80263"/>
                        <a14:foregroundMark x1="9231" y1="49761" x2="10513" y2="49761"/>
                        <a14:foregroundMark x1="21538" y1="33971" x2="21538" y2="33971"/>
                        <a14:foregroundMark x1="65256" y1="7895" x2="55000" y2="8134"/>
                        <a14:foregroundMark x1="55000" y1="8134" x2="35769" y2="5981"/>
                        <a14:foregroundMark x1="35769" y1="5981" x2="15513" y2="17225"/>
                        <a14:foregroundMark x1="66154" y1="8134" x2="69231" y2="17225"/>
                        <a14:foregroundMark x1="69231" y1="17464" x2="72692" y2="21411"/>
                        <a14:foregroundMark x1="72692" y1="21172" x2="72692" y2="26196"/>
                        <a14:foregroundMark x1="13205" y1="41746" x2="11538" y2="51914"/>
                        <a14:foregroundMark x1="11795" y1="51555" x2="4103" y2="62321"/>
                        <a14:foregroundMark x1="7179" y1="58852" x2="3205" y2="65191"/>
                        <a14:foregroundMark x1="4359" y1="64354" x2="2051" y2="68900"/>
                        <a14:foregroundMark x1="36410" y1="41746" x2="36410" y2="41746"/>
                        <a14:backgroundMark x1="89103" y1="18541" x2="98846" y2="25598"/>
                        <a14:backgroundMark x1="91538" y1="20096" x2="91538" y2="20096"/>
                        <a14:backgroundMark x1="94615" y1="50957" x2="84744" y2="65431"/>
                        <a14:backgroundMark x1="91282" y1="57775" x2="93590" y2="58373"/>
                        <a14:backgroundMark x1="92949" y1="56100" x2="92308" y2="64474"/>
                        <a14:backgroundMark x1="94615" y1="55144" x2="92949" y2="61962"/>
                        <a14:backgroundMark x1="69872" y1="90191" x2="60513" y2="96053"/>
                        <a14:backgroundMark x1="66026" y1="93780" x2="66026" y2="93780"/>
                        <a14:backgroundMark x1="66026" y1="93780" x2="66026" y2="93780"/>
                        <a14:backgroundMark x1="69231" y1="91148" x2="62564" y2="98325"/>
                        <a14:backgroundMark x1="68077" y1="95096" x2="68077" y2="95096"/>
                        <a14:backgroundMark x1="68077" y1="95096" x2="68077" y2="95096"/>
                        <a14:backgroundMark x1="68846" y1="93780" x2="63333" y2="95096"/>
                        <a14:backgroundMark x1="12692" y1="36244" x2="11282" y2="50359"/>
                        <a14:backgroundMark x1="11154" y1="50957" x2="0" y2="70096"/>
                        <a14:backgroundMark x1="1282" y1="66148" x2="1282" y2="66148"/>
                        <a14:backgroundMark x1="6410" y1="57416" x2="6410" y2="57416"/>
                        <a14:backgroundMark x1="1923" y1="69976" x2="1923" y2="69976"/>
                        <a14:backgroundMark x1="16410" y1="84809" x2="26795" y2="87919"/>
                        <a14:backgroundMark x1="26410" y1="87919" x2="21538" y2="92823"/>
                        <a14:backgroundMark x1="26026" y1="88278" x2="22949" y2="91507"/>
                        <a14:backgroundMark x1="79487" y1="26914" x2="79487" y2="26914"/>
                        <a14:backgroundMark x1="81282" y1="25239" x2="81282" y2="25239"/>
                        <a14:backgroundMark x1="81538" y1="24641" x2="81538" y2="24641"/>
                        <a14:backgroundMark x1="83846" y1="23325" x2="83846" y2="23325"/>
                        <a14:backgroundMark x1="73462" y1="35287" x2="73462" y2="35287"/>
                        <a14:backgroundMark x1="73077" y1="35287" x2="73077" y2="36364"/>
                        <a14:backgroundMark x1="87692" y1="19498" x2="96154" y2="25000"/>
                        <a14:backgroundMark x1="94744" y1="24402" x2="94744" y2="24402"/>
                        <a14:backgroundMark x1="94744" y1="24641" x2="94744" y2="24641"/>
                        <a14:backgroundMark x1="94744" y1="23565" x2="94744" y2="23565"/>
                        <a14:backgroundMark x1="94744" y1="23565" x2="94744" y2="23565"/>
                        <a14:backgroundMark x1="94744" y1="24641" x2="94744" y2="24641"/>
                        <a14:backgroundMark x1="94744" y1="24641" x2="94744" y2="24641"/>
                        <a14:backgroundMark x1="95000" y1="25837" x2="95000" y2="25837"/>
                        <a14:backgroundMark x1="95000" y1="25837" x2="95000" y2="25837"/>
                        <a14:backgroundMark x1="95256" y1="27392" x2="95256" y2="27392"/>
                        <a14:backgroundMark x1="95256" y1="27392" x2="95256" y2="27392"/>
                        <a14:backgroundMark x1="68718" y1="28469" x2="68718" y2="28469"/>
                        <a14:backgroundMark x1="68718" y1="28469" x2="68718" y2="28469"/>
                        <a14:backgroundMark x1="69103" y1="28230" x2="69103" y2="28230"/>
                        <a14:backgroundMark x1="69103" y1="28230" x2="69103" y2="28230"/>
                        <a14:backgroundMark x1="69359" y1="27990" x2="69359" y2="27990"/>
                        <a14:backgroundMark x1="73846" y1="27273" x2="73846" y2="27273"/>
                        <a14:backgroundMark x1="77564" y1="25239" x2="77564" y2="25239"/>
                        <a14:backgroundMark x1="72949" y1="29426" x2="72949" y2="29426"/>
                        <a14:backgroundMark x1="72949" y1="30502" x2="72949" y2="30502"/>
                        <a14:backgroundMark x1="77308" y1="27273" x2="73333" y2="31100"/>
                        <a14:backgroundMark x1="73846" y1="29187" x2="72436" y2="31818"/>
                        <a14:backgroundMark x1="68718" y1="28349" x2="72949" y2="31340"/>
                        <a14:backgroundMark x1="72436" y1="32895" x2="72436" y2="32895"/>
                        <a14:backgroundMark x1="10385" y1="47368" x2="10385" y2="47368"/>
                        <a14:backgroundMark x1="11154" y1="43062" x2="10128" y2="51077"/>
                        <a14:backgroundMark x1="10897" y1="40431" x2="10128" y2="51316"/>
                        <a14:backgroundMark x1="6026" y1="56100" x2="9231" y2="52153"/>
                        <a14:backgroundMark x1="10128" y1="51316" x2="3462" y2="62321"/>
                        <a14:backgroundMark x1="10641" y1="52153" x2="6667" y2="55024"/>
                        <a14:backgroundMark x1="92949" y1="54306" x2="95897" y2="51555"/>
                        <a14:backgroundMark x1="95256" y1="53230" x2="92949" y2="61962"/>
                        <a14:backgroundMark x1="95641" y1="53230" x2="92949" y2="56938"/>
                        <a14:backgroundMark x1="92692" y1="56459" x2="97308" y2="51316"/>
                        <a14:backgroundMark x1="65897" y1="93780" x2="52949" y2="94856"/>
                      </a14:backgroundRemoval>
                    </a14:imgEffect>
                  </a14:imgLayer>
                </a14:imgProps>
              </a:ext>
              <a:ext uri="{28A0092B-C50C-407E-A947-70E740481C1C}">
                <a14:useLocalDpi xmlns:a14="http://schemas.microsoft.com/office/drawing/2010/main"/>
              </a:ext>
            </a:extLst>
          </a:blip>
          <a:srcRect/>
          <a:stretch/>
        </p:blipFill>
        <p:spPr>
          <a:xfrm flipH="1">
            <a:off x="8149172" y="4469559"/>
            <a:ext cx="718467" cy="769787"/>
          </a:xfrm>
          <a:prstGeom prst="rect">
            <a:avLst/>
          </a:prstGeom>
        </p:spPr>
      </p:pic>
      <p:pic>
        <p:nvPicPr>
          <p:cNvPr id="6" name="図 5">
            <a:extLst>
              <a:ext uri="{FF2B5EF4-FFF2-40B4-BE49-F238E27FC236}">
                <a16:creationId xmlns:a16="http://schemas.microsoft.com/office/drawing/2014/main" id="{2E856620-896D-F2C8-DC70-8EF4083FAFBA}"/>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298939" y="748785"/>
            <a:ext cx="588736" cy="766221"/>
          </a:xfrm>
          <a:prstGeom prst="rect">
            <a:avLst/>
          </a:prstGeom>
        </p:spPr>
      </p:pic>
      <p:pic>
        <p:nvPicPr>
          <p:cNvPr id="52" name="図 51">
            <a:extLst>
              <a:ext uri="{FF2B5EF4-FFF2-40B4-BE49-F238E27FC236}">
                <a16:creationId xmlns:a16="http://schemas.microsoft.com/office/drawing/2014/main" id="{4843CC41-E804-E1D7-386C-5BAD111D7FC0}"/>
              </a:ext>
            </a:extLst>
          </p:cNvPr>
          <p:cNvPicPr>
            <a:picLocks noChangeAspect="1"/>
          </p:cNvPicPr>
          <p:nvPr/>
        </p:nvPicPr>
        <p:blipFill>
          <a:blip r:embed="rId7"/>
          <a:stretch>
            <a:fillRect/>
          </a:stretch>
        </p:blipFill>
        <p:spPr>
          <a:xfrm rot="20276250">
            <a:off x="306307" y="1554396"/>
            <a:ext cx="294602" cy="395003"/>
          </a:xfrm>
          <a:prstGeom prst="rect">
            <a:avLst/>
          </a:prstGeom>
        </p:spPr>
      </p:pic>
      <p:sp>
        <p:nvSpPr>
          <p:cNvPr id="56" name="フリーフォーム: 図形 91">
            <a:extLst>
              <a:ext uri="{FF2B5EF4-FFF2-40B4-BE49-F238E27FC236}">
                <a16:creationId xmlns:a16="http://schemas.microsoft.com/office/drawing/2014/main" id="{A9F589E8-106C-AB1F-9085-7EE8B5853C55}"/>
              </a:ext>
            </a:extLst>
          </p:cNvPr>
          <p:cNvSpPr/>
          <p:nvPr/>
        </p:nvSpPr>
        <p:spPr>
          <a:xfrm>
            <a:off x="922706" y="847853"/>
            <a:ext cx="5329940" cy="557428"/>
          </a:xfrm>
          <a:custGeom>
            <a:avLst/>
            <a:gdLst>
              <a:gd name="connsiteX0" fmla="*/ 179999 w 4590050"/>
              <a:gd name="connsiteY0" fmla="*/ 0 h 539998"/>
              <a:gd name="connsiteX1" fmla="*/ 4410051 w 4590050"/>
              <a:gd name="connsiteY1" fmla="*/ 0 h 539998"/>
              <a:gd name="connsiteX2" fmla="*/ 4575905 w 4590050"/>
              <a:gd name="connsiteY2" fmla="*/ 109935 h 539998"/>
              <a:gd name="connsiteX3" fmla="*/ 4590050 w 4590050"/>
              <a:gd name="connsiteY3" fmla="*/ 179996 h 539998"/>
              <a:gd name="connsiteX4" fmla="*/ 4590050 w 4590050"/>
              <a:gd name="connsiteY4" fmla="*/ 179996 h 539998"/>
              <a:gd name="connsiteX5" fmla="*/ 4590050 w 4590050"/>
              <a:gd name="connsiteY5" fmla="*/ 179999 h 539998"/>
              <a:gd name="connsiteX6" fmla="*/ 4590050 w 4590050"/>
              <a:gd name="connsiteY6" fmla="*/ 359998 h 539998"/>
              <a:gd name="connsiteX7" fmla="*/ 4590050 w 4590050"/>
              <a:gd name="connsiteY7" fmla="*/ 359998 h 539998"/>
              <a:gd name="connsiteX8" fmla="*/ 4590050 w 4590050"/>
              <a:gd name="connsiteY8" fmla="*/ 359999 h 539998"/>
              <a:gd name="connsiteX9" fmla="*/ 4410051 w 4590050"/>
              <a:gd name="connsiteY9" fmla="*/ 539998 h 539998"/>
              <a:gd name="connsiteX10" fmla="*/ 179999 w 4590050"/>
              <a:gd name="connsiteY10" fmla="*/ 539998 h 539998"/>
              <a:gd name="connsiteX11" fmla="*/ 0 w 4590050"/>
              <a:gd name="connsiteY11" fmla="*/ 359999 h 539998"/>
              <a:gd name="connsiteX12" fmla="*/ 0 w 4590050"/>
              <a:gd name="connsiteY12" fmla="*/ 359998 h 539998"/>
              <a:gd name="connsiteX13" fmla="*/ 0 w 4590050"/>
              <a:gd name="connsiteY13" fmla="*/ 359998 h 539998"/>
              <a:gd name="connsiteX14" fmla="*/ 0 w 4590050"/>
              <a:gd name="connsiteY14" fmla="*/ 179999 h 539998"/>
              <a:gd name="connsiteX15" fmla="*/ 0 w 4590050"/>
              <a:gd name="connsiteY15" fmla="*/ 179996 h 539998"/>
              <a:gd name="connsiteX16" fmla="*/ 1 w 4590050"/>
              <a:gd name="connsiteY16" fmla="*/ 179996 h 539998"/>
              <a:gd name="connsiteX17" fmla="*/ 14145 w 4590050"/>
              <a:gd name="connsiteY17" fmla="*/ 109935 h 539998"/>
              <a:gd name="connsiteX18" fmla="*/ 179999 w 4590050"/>
              <a:gd name="connsiteY18" fmla="*/ 0 h 53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590050" h="539998">
                <a:moveTo>
                  <a:pt x="179999" y="0"/>
                </a:moveTo>
                <a:lnTo>
                  <a:pt x="4410051" y="0"/>
                </a:lnTo>
                <a:cubicBezTo>
                  <a:pt x="4484610" y="0"/>
                  <a:pt x="4548580" y="45331"/>
                  <a:pt x="4575905" y="109935"/>
                </a:cubicBezTo>
                <a:lnTo>
                  <a:pt x="4590050" y="179996"/>
                </a:lnTo>
                <a:lnTo>
                  <a:pt x="4590050" y="179996"/>
                </a:lnTo>
                <a:lnTo>
                  <a:pt x="4590050" y="179999"/>
                </a:lnTo>
                <a:lnTo>
                  <a:pt x="4590050" y="359998"/>
                </a:lnTo>
                <a:lnTo>
                  <a:pt x="4590050" y="359998"/>
                </a:lnTo>
                <a:lnTo>
                  <a:pt x="4590050" y="359999"/>
                </a:lnTo>
                <a:cubicBezTo>
                  <a:pt x="4590050" y="459410"/>
                  <a:pt x="4509462" y="539998"/>
                  <a:pt x="4410051" y="539998"/>
                </a:cubicBezTo>
                <a:lnTo>
                  <a:pt x="179999" y="539998"/>
                </a:lnTo>
                <a:cubicBezTo>
                  <a:pt x="80588" y="539998"/>
                  <a:pt x="0" y="459410"/>
                  <a:pt x="0" y="359999"/>
                </a:cubicBezTo>
                <a:lnTo>
                  <a:pt x="0" y="359998"/>
                </a:lnTo>
                <a:lnTo>
                  <a:pt x="0" y="359998"/>
                </a:lnTo>
                <a:lnTo>
                  <a:pt x="0" y="179999"/>
                </a:lnTo>
                <a:lnTo>
                  <a:pt x="0" y="179996"/>
                </a:lnTo>
                <a:lnTo>
                  <a:pt x="1" y="179996"/>
                </a:lnTo>
                <a:lnTo>
                  <a:pt x="14145" y="109935"/>
                </a:lnTo>
                <a:cubicBezTo>
                  <a:pt x="41471" y="45331"/>
                  <a:pt x="105441" y="0"/>
                  <a:pt x="179999" y="0"/>
                </a:cubicBezTo>
                <a:close/>
              </a:path>
            </a:pathLst>
          </a:cu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293248">
              <a:lnSpc>
                <a:spcPct val="150000"/>
              </a:lnSpc>
              <a:defRPr/>
            </a:pPr>
            <a:endParaRPr kumimoji="1" lang="ja-JP" altLang="en-US" sz="2000" dirty="0">
              <a:solidFill>
                <a:srgbClr val="000000"/>
              </a:solidFill>
              <a:latin typeface="Meiryo" panose="020B0604030504040204" pitchFamily="34" charset="-128"/>
              <a:ea typeface="Meiryo" panose="020B0604030504040204" pitchFamily="34" charset="-128"/>
            </a:endParaRPr>
          </a:p>
        </p:txBody>
      </p:sp>
      <p:sp>
        <p:nvSpPr>
          <p:cNvPr id="59" name="四角形: 角を丸くする 129">
            <a:extLst>
              <a:ext uri="{FF2B5EF4-FFF2-40B4-BE49-F238E27FC236}">
                <a16:creationId xmlns:a16="http://schemas.microsoft.com/office/drawing/2014/main" id="{BE1E6185-A4D5-C919-6A71-605B680143C7}"/>
              </a:ext>
            </a:extLst>
          </p:cNvPr>
          <p:cNvSpPr/>
          <p:nvPr/>
        </p:nvSpPr>
        <p:spPr>
          <a:xfrm>
            <a:off x="6619601" y="760567"/>
            <a:ext cx="720000" cy="325474"/>
          </a:xfrm>
          <a:prstGeom prst="roundRect">
            <a:avLst>
              <a:gd name="adj" fmla="val 50000"/>
            </a:avLst>
          </a:prstGeom>
          <a:solidFill>
            <a:schemeClr val="bg1"/>
          </a:soli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lnSpcReduction="10000"/>
          </a:bodyPr>
          <a:lstStyle/>
          <a:p>
            <a:pPr algn="ctr">
              <a:defRPr/>
            </a:pPr>
            <a:endParaRPr kumimoji="1" lang="en-US" altLang="ja-JP" sz="1600" dirty="0">
              <a:solidFill>
                <a:srgbClr val="000000"/>
              </a:solidFill>
              <a:latin typeface="Meiryo UI" panose="020B0604030504040204" pitchFamily="50" charset="-128"/>
              <a:ea typeface="Meiryo UI" panose="020B0604030504040204" pitchFamily="50" charset="-128"/>
            </a:endParaRPr>
          </a:p>
        </p:txBody>
      </p:sp>
      <p:sp>
        <p:nvSpPr>
          <p:cNvPr id="60" name="四角形: 角を丸くする 141">
            <a:extLst>
              <a:ext uri="{FF2B5EF4-FFF2-40B4-BE49-F238E27FC236}">
                <a16:creationId xmlns:a16="http://schemas.microsoft.com/office/drawing/2014/main" id="{D14E1DA5-7977-4F2E-8A93-5D248ACA00BC}"/>
              </a:ext>
            </a:extLst>
          </p:cNvPr>
          <p:cNvSpPr/>
          <p:nvPr/>
        </p:nvSpPr>
        <p:spPr>
          <a:xfrm>
            <a:off x="7637206" y="760423"/>
            <a:ext cx="360000" cy="299513"/>
          </a:xfrm>
          <a:prstGeom prst="roundRect">
            <a:avLst>
              <a:gd name="adj" fmla="val 50000"/>
            </a:avLst>
          </a:prstGeom>
          <a:solidFill>
            <a:schemeClr val="bg1"/>
          </a:soli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fontScale="92500" lnSpcReduction="10000"/>
          </a:bodyPr>
          <a:lstStyle/>
          <a:p>
            <a:pPr algn="ctr">
              <a:defRPr/>
            </a:pPr>
            <a:endParaRPr kumimoji="1" lang="ja-JP" altLang="en-US" sz="1600" dirty="0">
              <a:solidFill>
                <a:srgbClr val="000000"/>
              </a:solidFill>
              <a:latin typeface="Meiryo UI" panose="020B0604030504040204" pitchFamily="50" charset="-128"/>
              <a:ea typeface="Meiryo UI" panose="020B0604030504040204" pitchFamily="50" charset="-128"/>
            </a:endParaRPr>
          </a:p>
        </p:txBody>
      </p:sp>
      <p:sp>
        <p:nvSpPr>
          <p:cNvPr id="61" name="四角形: 角を丸くする 155">
            <a:extLst>
              <a:ext uri="{FF2B5EF4-FFF2-40B4-BE49-F238E27FC236}">
                <a16:creationId xmlns:a16="http://schemas.microsoft.com/office/drawing/2014/main" id="{32FC9857-729A-2512-EAA5-A8A5EFC0C6CD}"/>
              </a:ext>
            </a:extLst>
          </p:cNvPr>
          <p:cNvSpPr/>
          <p:nvPr/>
        </p:nvSpPr>
        <p:spPr>
          <a:xfrm>
            <a:off x="7997210" y="760563"/>
            <a:ext cx="360000" cy="360000"/>
          </a:xfrm>
          <a:prstGeom prst="roundRect">
            <a:avLst/>
          </a:pr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defRPr/>
            </a:pPr>
            <a:r>
              <a:rPr kumimoji="1" lang="ja-JP" altLang="en-US" sz="1600" b="1" dirty="0">
                <a:solidFill>
                  <a:srgbClr val="000000"/>
                </a:solidFill>
                <a:latin typeface="Meiryo UI" panose="020B0604030504040204" pitchFamily="50" charset="-128"/>
                <a:ea typeface="Meiryo UI" panose="020B0604030504040204" pitchFamily="50" charset="-128"/>
              </a:rPr>
              <a:t>階</a:t>
            </a:r>
          </a:p>
        </p:txBody>
      </p:sp>
      <p:sp>
        <p:nvSpPr>
          <p:cNvPr id="62" name="四角形: 角を丸くする 156">
            <a:extLst>
              <a:ext uri="{FF2B5EF4-FFF2-40B4-BE49-F238E27FC236}">
                <a16:creationId xmlns:a16="http://schemas.microsoft.com/office/drawing/2014/main" id="{72F75E27-6A7F-53AD-532A-ABDFB6B722D3}"/>
              </a:ext>
            </a:extLst>
          </p:cNvPr>
          <p:cNvSpPr/>
          <p:nvPr/>
        </p:nvSpPr>
        <p:spPr>
          <a:xfrm>
            <a:off x="8318000" y="760563"/>
            <a:ext cx="646022" cy="325478"/>
          </a:xfrm>
          <a:prstGeom prst="roundRect">
            <a:avLst>
              <a:gd name="adj" fmla="val 50000"/>
            </a:avLst>
          </a:prstGeom>
          <a:solidFill>
            <a:schemeClr val="bg1"/>
          </a:soli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lnSpcReduction="10000"/>
          </a:bodyPr>
          <a:lstStyle/>
          <a:p>
            <a:pPr algn="ctr">
              <a:defRPr/>
            </a:pPr>
            <a:endParaRPr kumimoji="1" lang="ja-JP" altLang="en-US" sz="1600" dirty="0">
              <a:solidFill>
                <a:srgbClr val="000000"/>
              </a:solidFill>
              <a:latin typeface="Meiryo UI" panose="020B0604030504040204" pitchFamily="50" charset="-128"/>
              <a:ea typeface="Meiryo UI" panose="020B0604030504040204" pitchFamily="50" charset="-128"/>
            </a:endParaRPr>
          </a:p>
        </p:txBody>
      </p:sp>
      <p:sp>
        <p:nvSpPr>
          <p:cNvPr id="63" name="四角形: 角を丸くする 179">
            <a:extLst>
              <a:ext uri="{FF2B5EF4-FFF2-40B4-BE49-F238E27FC236}">
                <a16:creationId xmlns:a16="http://schemas.microsoft.com/office/drawing/2014/main" id="{1D934594-9516-5D84-9037-98372AB5D2AE}"/>
              </a:ext>
            </a:extLst>
          </p:cNvPr>
          <p:cNvSpPr/>
          <p:nvPr/>
        </p:nvSpPr>
        <p:spPr>
          <a:xfrm>
            <a:off x="7339601" y="760423"/>
            <a:ext cx="360000" cy="360000"/>
          </a:xfrm>
          <a:prstGeom prst="roundRect">
            <a:avLst/>
          </a:pr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defRPr/>
            </a:pPr>
            <a:r>
              <a:rPr kumimoji="1" lang="ja-JP" altLang="en-US" sz="1600" b="1" dirty="0">
                <a:solidFill>
                  <a:srgbClr val="000000"/>
                </a:solidFill>
                <a:latin typeface="Meiryo UI" panose="020B0604030504040204" pitchFamily="50" charset="-128"/>
                <a:ea typeface="Meiryo UI" panose="020B0604030504040204" pitchFamily="50" charset="-128"/>
              </a:rPr>
              <a:t>館</a:t>
            </a:r>
          </a:p>
        </p:txBody>
      </p:sp>
      <p:sp>
        <p:nvSpPr>
          <p:cNvPr id="64" name="四角形: 角を丸くする 118">
            <a:extLst>
              <a:ext uri="{FF2B5EF4-FFF2-40B4-BE49-F238E27FC236}">
                <a16:creationId xmlns:a16="http://schemas.microsoft.com/office/drawing/2014/main" id="{6330E928-4036-5100-6396-638EF37D0A52}"/>
              </a:ext>
            </a:extLst>
          </p:cNvPr>
          <p:cNvSpPr/>
          <p:nvPr/>
        </p:nvSpPr>
        <p:spPr>
          <a:xfrm>
            <a:off x="6619601" y="1107760"/>
            <a:ext cx="2327061" cy="360000"/>
          </a:xfrm>
          <a:prstGeom prst="roundRect">
            <a:avLst>
              <a:gd name="adj" fmla="val 50000"/>
            </a:avLst>
          </a:prstGeom>
          <a:solidFill>
            <a:schemeClr val="bg1"/>
          </a:soli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defRPr/>
            </a:pPr>
            <a:endParaRPr kumimoji="1" lang="ja-JP" altLang="en-US" sz="1600" dirty="0">
              <a:solidFill>
                <a:srgbClr val="000000"/>
              </a:solidFill>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F853BCE5-21FB-FDAE-2E78-507B08695815}"/>
              </a:ext>
            </a:extLst>
          </p:cNvPr>
          <p:cNvGrpSpPr/>
          <p:nvPr/>
        </p:nvGrpSpPr>
        <p:grpSpPr>
          <a:xfrm>
            <a:off x="59838" y="45025"/>
            <a:ext cx="8885166" cy="687375"/>
            <a:chOff x="59838" y="151041"/>
            <a:chExt cx="8885166" cy="687375"/>
          </a:xfrm>
        </p:grpSpPr>
        <p:sp>
          <p:nvSpPr>
            <p:cNvPr id="15" name="楕円 4">
              <a:extLst>
                <a:ext uri="{FF2B5EF4-FFF2-40B4-BE49-F238E27FC236}">
                  <a16:creationId xmlns:a16="http://schemas.microsoft.com/office/drawing/2014/main" id="{DBFED3F0-0C4F-455D-4D48-0BFC26DC4913}"/>
                </a:ext>
              </a:extLst>
            </p:cNvPr>
            <p:cNvSpPr/>
            <p:nvPr/>
          </p:nvSpPr>
          <p:spPr>
            <a:xfrm>
              <a:off x="124547" y="220123"/>
              <a:ext cx="368389" cy="360000"/>
            </a:xfrm>
            <a:prstGeom prst="ellipse">
              <a:avLst/>
            </a:prstGeom>
            <a:solidFill>
              <a:srgbClr val="DF5327"/>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spc="-300" dirty="0">
                  <a:solidFill>
                    <a:prstClr val="white"/>
                  </a:solidFill>
                  <a:latin typeface="Meiryo UI" panose="020B0604030504040204" pitchFamily="50" charset="-128"/>
                  <a:ea typeface="Meiryo UI" panose="020B0604030504040204" pitchFamily="50" charset="-128"/>
                </a:rPr>
                <a:t>１０</a:t>
              </a:r>
              <a:endParaRPr kumimoji="1" lang="ja-JP" altLang="en-US" sz="1200" b="1" i="0" u="none" strike="noStrike" kern="0" cap="none" spc="-30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8" name="楕円 120">
              <a:extLst>
                <a:ext uri="{FF2B5EF4-FFF2-40B4-BE49-F238E27FC236}">
                  <a16:creationId xmlns:a16="http://schemas.microsoft.com/office/drawing/2014/main" id="{FE737198-C475-509A-9EEF-C845218EC610}"/>
                </a:ext>
              </a:extLst>
            </p:cNvPr>
            <p:cNvSpPr/>
            <p:nvPr/>
          </p:nvSpPr>
          <p:spPr>
            <a:xfrm>
              <a:off x="505097" y="229148"/>
              <a:ext cx="360000" cy="360000"/>
            </a:xfrm>
            <a:prstGeom prst="ellipse">
              <a:avLst/>
            </a:prstGeom>
            <a:solidFill>
              <a:srgbClr val="DF5327"/>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kern="0">
                  <a:solidFill>
                    <a:prstClr val="white"/>
                  </a:solidFill>
                  <a:latin typeface="Meiryo UI" panose="020B0604030504040204" pitchFamily="50" charset="-128"/>
                  <a:ea typeface="Meiryo UI" panose="020B0604030504040204" pitchFamily="50" charset="-128"/>
                </a:rPr>
                <a:t>分</a:t>
              </a:r>
              <a:endParaRPr kumimoji="1"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9" name="楕円 121">
              <a:extLst>
                <a:ext uri="{FF2B5EF4-FFF2-40B4-BE49-F238E27FC236}">
                  <a16:creationId xmlns:a16="http://schemas.microsoft.com/office/drawing/2014/main" id="{7B4B1895-36DB-636E-22E0-84234313C807}"/>
                </a:ext>
              </a:extLst>
            </p:cNvPr>
            <p:cNvSpPr/>
            <p:nvPr/>
          </p:nvSpPr>
          <p:spPr>
            <a:xfrm>
              <a:off x="877257" y="229148"/>
              <a:ext cx="360000" cy="360000"/>
            </a:xfrm>
            <a:prstGeom prst="ellipse">
              <a:avLst/>
            </a:prstGeom>
            <a:solidFill>
              <a:srgbClr val="DF5327"/>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kern="0">
                  <a:solidFill>
                    <a:prstClr val="white"/>
                  </a:solidFill>
                  <a:latin typeface="Meiryo UI" panose="020B0604030504040204" pitchFamily="50" charset="-128"/>
                  <a:ea typeface="Meiryo UI" panose="020B0604030504040204" pitchFamily="50" charset="-128"/>
                </a:rPr>
                <a:t>ト</a:t>
              </a:r>
              <a:endParaRPr kumimoji="1"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1" name="四角形: 角を丸くする 111">
              <a:extLst>
                <a:ext uri="{FF2B5EF4-FFF2-40B4-BE49-F238E27FC236}">
                  <a16:creationId xmlns:a16="http://schemas.microsoft.com/office/drawing/2014/main" id="{177D8C04-EBCF-1205-6F39-A2EF7B9377B9}"/>
                </a:ext>
              </a:extLst>
            </p:cNvPr>
            <p:cNvSpPr/>
            <p:nvPr/>
          </p:nvSpPr>
          <p:spPr>
            <a:xfrm>
              <a:off x="7989475" y="182714"/>
              <a:ext cx="450005" cy="360000"/>
            </a:xfrm>
            <a:prstGeom prst="roundRect">
              <a:avLst/>
            </a:prstGeom>
            <a:no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No.</a:t>
              </a:r>
              <a:endParaRPr kumimoji="1" lang="ja-JP" altLang="en-US" sz="1600" b="1" i="0" u="none" strike="noStrike" kern="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endParaRPr>
            </a:p>
          </p:txBody>
        </p:sp>
        <p:sp>
          <p:nvSpPr>
            <p:cNvPr id="22" name="四角形: 角を丸くする 115">
              <a:extLst>
                <a:ext uri="{FF2B5EF4-FFF2-40B4-BE49-F238E27FC236}">
                  <a16:creationId xmlns:a16="http://schemas.microsoft.com/office/drawing/2014/main" id="{C8DAF90F-8BE2-DDFB-2AEF-A8D2F0132037}"/>
                </a:ext>
              </a:extLst>
            </p:cNvPr>
            <p:cNvSpPr/>
            <p:nvPr/>
          </p:nvSpPr>
          <p:spPr>
            <a:xfrm>
              <a:off x="8405004" y="189376"/>
              <a:ext cx="540000" cy="360000"/>
            </a:xfrm>
            <a:prstGeom prst="roundRect">
              <a:avLst>
                <a:gd name="adj" fmla="val 50000"/>
              </a:avLst>
            </a:prstGeom>
            <a:solidFill>
              <a:srgbClr val="DF5327"/>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kern="0">
                  <a:solidFill>
                    <a:prstClr val="white"/>
                  </a:solidFill>
                  <a:latin typeface="Meiryo UI" panose="020B0604030504040204" pitchFamily="50" charset="-128"/>
                  <a:ea typeface="Meiryo UI" panose="020B0604030504040204" pitchFamily="50" charset="-128"/>
                </a:rPr>
                <a:t>枠</a:t>
              </a:r>
              <a:endParaRPr kumimoji="1" lang="en-US" altLang="ja-JP" sz="16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9" name="楕円 121">
              <a:extLst>
                <a:ext uri="{FF2B5EF4-FFF2-40B4-BE49-F238E27FC236}">
                  <a16:creationId xmlns:a16="http://schemas.microsoft.com/office/drawing/2014/main" id="{B6352DE6-094E-7C31-DE1E-1A08FE1E88C3}"/>
                </a:ext>
              </a:extLst>
            </p:cNvPr>
            <p:cNvSpPr/>
            <p:nvPr/>
          </p:nvSpPr>
          <p:spPr>
            <a:xfrm>
              <a:off x="1265229" y="226439"/>
              <a:ext cx="360000" cy="360000"/>
            </a:xfrm>
            <a:prstGeom prst="ellipse">
              <a:avLst/>
            </a:prstGeom>
            <a:solidFill>
              <a:srgbClr val="DF5327"/>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ピ</a:t>
              </a:r>
              <a:endParaRPr kumimoji="1"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0" name="楕円 121">
              <a:extLst>
                <a:ext uri="{FF2B5EF4-FFF2-40B4-BE49-F238E27FC236}">
                  <a16:creationId xmlns:a16="http://schemas.microsoft.com/office/drawing/2014/main" id="{555B1937-80D7-F778-2C45-C0D487B90AD1}"/>
                </a:ext>
              </a:extLst>
            </p:cNvPr>
            <p:cNvSpPr/>
            <p:nvPr/>
          </p:nvSpPr>
          <p:spPr>
            <a:xfrm>
              <a:off x="1657938" y="225904"/>
              <a:ext cx="360000" cy="360000"/>
            </a:xfrm>
            <a:prstGeom prst="ellipse">
              <a:avLst/>
            </a:prstGeom>
            <a:solidFill>
              <a:srgbClr val="DF5327"/>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ッ</a:t>
              </a:r>
              <a:endParaRPr kumimoji="1"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2" name="楕円 121">
              <a:extLst>
                <a:ext uri="{FF2B5EF4-FFF2-40B4-BE49-F238E27FC236}">
                  <a16:creationId xmlns:a16="http://schemas.microsoft.com/office/drawing/2014/main" id="{1A9D71E6-3034-9ED8-2E41-6EE9955EB6B0}"/>
                </a:ext>
              </a:extLst>
            </p:cNvPr>
            <p:cNvSpPr/>
            <p:nvPr/>
          </p:nvSpPr>
          <p:spPr>
            <a:xfrm>
              <a:off x="2058070" y="220123"/>
              <a:ext cx="360000" cy="360000"/>
            </a:xfrm>
            <a:prstGeom prst="ellipse">
              <a:avLst/>
            </a:prstGeom>
            <a:solidFill>
              <a:srgbClr val="DF5327"/>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a:defRPr/>
              </a:pPr>
              <a:r>
                <a:rPr kumimoji="1"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ク</a:t>
              </a:r>
            </a:p>
          </p:txBody>
        </p:sp>
        <p:sp>
          <p:nvSpPr>
            <p:cNvPr id="57" name="フリーフォーム: 図形 69">
              <a:extLst>
                <a:ext uri="{FF2B5EF4-FFF2-40B4-BE49-F238E27FC236}">
                  <a16:creationId xmlns:a16="http://schemas.microsoft.com/office/drawing/2014/main" id="{0A7F0ADB-7390-AF3B-ACF1-5DD65E01D611}"/>
                </a:ext>
              </a:extLst>
            </p:cNvPr>
            <p:cNvSpPr/>
            <p:nvPr/>
          </p:nvSpPr>
          <p:spPr>
            <a:xfrm>
              <a:off x="2458201" y="170171"/>
              <a:ext cx="3606140" cy="419676"/>
            </a:xfrm>
            <a:custGeom>
              <a:avLst/>
              <a:gdLst>
                <a:gd name="connsiteX0" fmla="*/ 180000 w 6300210"/>
                <a:gd name="connsiteY0" fmla="*/ 0 h 540002"/>
                <a:gd name="connsiteX1" fmla="*/ 6120210 w 6300210"/>
                <a:gd name="connsiteY1" fmla="*/ 0 h 540002"/>
                <a:gd name="connsiteX2" fmla="*/ 6300210 w 6300210"/>
                <a:gd name="connsiteY2" fmla="*/ 180000 h 540002"/>
                <a:gd name="connsiteX3" fmla="*/ 6300071 w 6300210"/>
                <a:gd name="connsiteY3" fmla="*/ 180689 h 540002"/>
                <a:gd name="connsiteX4" fmla="*/ 6300071 w 6300210"/>
                <a:gd name="connsiteY4" fmla="*/ 359660 h 540002"/>
                <a:gd name="connsiteX5" fmla="*/ 6300140 w 6300210"/>
                <a:gd name="connsiteY5" fmla="*/ 360002 h 540002"/>
                <a:gd name="connsiteX6" fmla="*/ 6120140 w 6300210"/>
                <a:gd name="connsiteY6" fmla="*/ 540002 h 540002"/>
                <a:gd name="connsiteX7" fmla="*/ 180000 w 6300210"/>
                <a:gd name="connsiteY7" fmla="*/ 540002 h 540002"/>
                <a:gd name="connsiteX8" fmla="*/ 0 w 6300210"/>
                <a:gd name="connsiteY8" fmla="*/ 360002 h 540002"/>
                <a:gd name="connsiteX9" fmla="*/ 1 w 6300210"/>
                <a:gd name="connsiteY9" fmla="*/ 359996 h 540002"/>
                <a:gd name="connsiteX10" fmla="*/ 1 w 6300210"/>
                <a:gd name="connsiteY10" fmla="*/ 180005 h 540002"/>
                <a:gd name="connsiteX11" fmla="*/ 0 w 6300210"/>
                <a:gd name="connsiteY11" fmla="*/ 180000 h 540002"/>
                <a:gd name="connsiteX12" fmla="*/ 180000 w 6300210"/>
                <a:gd name="connsiteY12" fmla="*/ 0 h 54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00210" h="540002">
                  <a:moveTo>
                    <a:pt x="180000" y="0"/>
                  </a:moveTo>
                  <a:lnTo>
                    <a:pt x="6120210" y="0"/>
                  </a:lnTo>
                  <a:cubicBezTo>
                    <a:pt x="6219621" y="0"/>
                    <a:pt x="6300210" y="80589"/>
                    <a:pt x="6300210" y="180000"/>
                  </a:cubicBezTo>
                  <a:lnTo>
                    <a:pt x="6300071" y="180689"/>
                  </a:lnTo>
                  <a:lnTo>
                    <a:pt x="6300071" y="359660"/>
                  </a:lnTo>
                  <a:lnTo>
                    <a:pt x="6300140" y="360002"/>
                  </a:lnTo>
                  <a:cubicBezTo>
                    <a:pt x="6300140" y="459413"/>
                    <a:pt x="6219551" y="540002"/>
                    <a:pt x="6120140" y="540002"/>
                  </a:cubicBezTo>
                  <a:lnTo>
                    <a:pt x="180000" y="540002"/>
                  </a:lnTo>
                  <a:cubicBezTo>
                    <a:pt x="80589" y="540002"/>
                    <a:pt x="0" y="459413"/>
                    <a:pt x="0" y="360002"/>
                  </a:cubicBezTo>
                  <a:lnTo>
                    <a:pt x="1" y="359996"/>
                  </a:lnTo>
                  <a:lnTo>
                    <a:pt x="1" y="180005"/>
                  </a:lnTo>
                  <a:lnTo>
                    <a:pt x="0" y="180000"/>
                  </a:lnTo>
                  <a:cubicBezTo>
                    <a:pt x="0" y="80589"/>
                    <a:pt x="80589" y="0"/>
                    <a:pt x="180000" y="0"/>
                  </a:cubicBezTo>
                  <a:close/>
                </a:path>
              </a:pathLst>
            </a:custGeom>
            <a:no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 tIns="0" rIns="90000" bIns="0" numCol="1" spcCol="0" rtlCol="0" fromWordArt="0" anchor="ctr" anchorCtr="0" forceAA="0" compatLnSpc="1">
              <a:prstTxWarp prst="textNoShape">
                <a:avLst/>
              </a:prstTxWarp>
              <a:noAutofit/>
            </a:bodyPr>
            <a:lstStyle/>
            <a:p>
              <a:pPr>
                <a:defRPr/>
              </a:pPr>
              <a:r>
                <a:rPr kumimoji="1" lang="ja-JP" altLang="en-US" sz="1200">
                  <a:solidFill>
                    <a:srgbClr val="000000"/>
                  </a:solidFill>
                  <a:latin typeface="Meiryo UI" panose="020B0604030504040204" pitchFamily="50" charset="-128"/>
                  <a:ea typeface="Meiryo UI" panose="020B0604030504040204" pitchFamily="50" charset="-128"/>
                </a:rPr>
                <a:t>　　　年生　　　　領域　　キーワード　「　　　　　　　　　　」</a:t>
              </a:r>
              <a:endParaRPr kumimoji="1" lang="ja-JP" altLang="en-US" sz="1200" dirty="0">
                <a:solidFill>
                  <a:srgbClr val="000000"/>
                </a:solidFill>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724657FC-3E39-5542-41BC-993237D0F806}"/>
                </a:ext>
              </a:extLst>
            </p:cNvPr>
            <p:cNvSpPr txBox="1"/>
            <p:nvPr/>
          </p:nvSpPr>
          <p:spPr>
            <a:xfrm>
              <a:off x="59838" y="584500"/>
              <a:ext cx="3361702" cy="253916"/>
            </a:xfrm>
            <a:prstGeom prst="rect">
              <a:avLst/>
            </a:prstGeom>
            <a:noFill/>
          </p:spPr>
          <p:txBody>
            <a:bodyPr wrap="square" rtlCol="0">
              <a:spAutoFit/>
            </a:bodyPr>
            <a:lstStyle/>
            <a:p>
              <a:pPr>
                <a:defRPr/>
              </a:pPr>
              <a:r>
                <a:rPr kumimoji="1" lang="ja-JP" altLang="en-US" sz="1050">
                  <a:solidFill>
                    <a:srgbClr val="000000">
                      <a:lumMod val="65000"/>
                      <a:lumOff val="35000"/>
                    </a:srgbClr>
                  </a:solidFill>
                  <a:latin typeface="Meiryo UI" panose="020B0604030504040204" pitchFamily="50" charset="-128"/>
                  <a:ea typeface="Meiryo UI" panose="020B0604030504040204" pitchFamily="50" charset="-128"/>
                  <a:cs typeface="メイリオ"/>
                </a:rPr>
                <a:t>かはく</a:t>
              </a:r>
              <a:r>
                <a:rPr kumimoji="1" lang="en-US" altLang="ja-JP" sz="1050" dirty="0">
                  <a:solidFill>
                    <a:srgbClr val="000000">
                      <a:lumMod val="65000"/>
                      <a:lumOff val="35000"/>
                    </a:srgbClr>
                  </a:solidFill>
                  <a:latin typeface="Meiryo UI" panose="020B0604030504040204" pitchFamily="50" charset="-128"/>
                  <a:ea typeface="Meiryo UI" panose="020B0604030504040204" pitchFamily="50" charset="-128"/>
                  <a:cs typeface="メイリオ"/>
                </a:rPr>
                <a:t>VR</a:t>
              </a:r>
              <a:r>
                <a:rPr kumimoji="1" lang="ja-JP" altLang="en-US" sz="1050">
                  <a:solidFill>
                    <a:srgbClr val="000000">
                      <a:lumMod val="65000"/>
                      <a:lumOff val="35000"/>
                    </a:srgbClr>
                  </a:solidFill>
                  <a:latin typeface="Meiryo UI" panose="020B0604030504040204" pitchFamily="50" charset="-128"/>
                  <a:ea typeface="Meiryo UI" panose="020B0604030504040204" pitchFamily="50" charset="-128"/>
                  <a:cs typeface="メイリオ"/>
                </a:rPr>
                <a:t>などを利用しながら、授業の内容を深めましょう</a:t>
              </a:r>
              <a:endParaRPr kumimoji="1" lang="en-US" altLang="ja-JP" sz="1050" dirty="0">
                <a:solidFill>
                  <a:srgbClr val="000000">
                    <a:lumMod val="65000"/>
                    <a:lumOff val="35000"/>
                  </a:srgbClr>
                </a:solidFill>
                <a:latin typeface="Meiryo UI" panose="020B0604030504040204" pitchFamily="50" charset="-128"/>
                <a:ea typeface="Meiryo UI" panose="020B0604030504040204" pitchFamily="50" charset="-128"/>
                <a:cs typeface="メイリオ"/>
              </a:endParaRPr>
            </a:p>
          </p:txBody>
        </p:sp>
        <p:pic>
          <p:nvPicPr>
            <p:cNvPr id="65" name="図 64">
              <a:extLst>
                <a:ext uri="{FF2B5EF4-FFF2-40B4-BE49-F238E27FC236}">
                  <a16:creationId xmlns:a16="http://schemas.microsoft.com/office/drawing/2014/main" id="{7C262B7A-0308-CC5A-F362-D61DACE73325}"/>
                </a:ext>
              </a:extLst>
            </p:cNvPr>
            <p:cNvPicPr>
              <a:picLocks noChangeAspect="1"/>
            </p:cNvPicPr>
            <p:nvPr/>
          </p:nvPicPr>
          <p:blipFill>
            <a:blip r:embed="rId8"/>
            <a:stretch>
              <a:fillRect/>
            </a:stretch>
          </p:blipFill>
          <p:spPr>
            <a:xfrm>
              <a:off x="6479870" y="151041"/>
              <a:ext cx="450005" cy="450005"/>
            </a:xfrm>
            <a:prstGeom prst="rect">
              <a:avLst/>
            </a:prstGeom>
          </p:spPr>
        </p:pic>
        <p:sp>
          <p:nvSpPr>
            <p:cNvPr id="2" name="テキスト ボックス 1">
              <a:extLst>
                <a:ext uri="{FF2B5EF4-FFF2-40B4-BE49-F238E27FC236}">
                  <a16:creationId xmlns:a16="http://schemas.microsoft.com/office/drawing/2014/main" id="{F661D31D-A295-3E01-F1EA-0594C9FD635D}"/>
                </a:ext>
              </a:extLst>
            </p:cNvPr>
            <p:cNvSpPr txBox="1"/>
            <p:nvPr/>
          </p:nvSpPr>
          <p:spPr>
            <a:xfrm>
              <a:off x="6375107" y="562363"/>
              <a:ext cx="688400" cy="253916"/>
            </a:xfrm>
            <a:prstGeom prst="rect">
              <a:avLst/>
            </a:prstGeom>
            <a:noFill/>
          </p:spPr>
          <p:txBody>
            <a:bodyPr wrap="square" rtlCol="0">
              <a:spAutoFit/>
            </a:bodyPr>
            <a:lstStyle/>
            <a:p>
              <a:pPr>
                <a:defRPr/>
              </a:pPr>
              <a:r>
                <a:rPr kumimoji="1" lang="ja-JP" altLang="en-US" sz="1050">
                  <a:solidFill>
                    <a:srgbClr val="000000">
                      <a:lumMod val="65000"/>
                      <a:lumOff val="35000"/>
                    </a:srgbClr>
                  </a:solidFill>
                  <a:latin typeface="Meiryo UI" panose="020B0604030504040204" pitchFamily="50" charset="-128"/>
                  <a:ea typeface="Meiryo UI" panose="020B0604030504040204" pitchFamily="50" charset="-128"/>
                  <a:cs typeface="メイリオ"/>
                </a:rPr>
                <a:t>かはく</a:t>
              </a:r>
              <a:r>
                <a:rPr kumimoji="1" lang="en-US" altLang="ja-JP" sz="1050" dirty="0">
                  <a:solidFill>
                    <a:srgbClr val="000000">
                      <a:lumMod val="65000"/>
                      <a:lumOff val="35000"/>
                    </a:srgbClr>
                  </a:solidFill>
                  <a:latin typeface="Meiryo UI" panose="020B0604030504040204" pitchFamily="50" charset="-128"/>
                  <a:ea typeface="Meiryo UI" panose="020B0604030504040204" pitchFamily="50" charset="-128"/>
                  <a:cs typeface="メイリオ"/>
                </a:rPr>
                <a:t>VR</a:t>
              </a:r>
            </a:p>
          </p:txBody>
        </p:sp>
        <p:sp>
          <p:nvSpPr>
            <p:cNvPr id="3" name="テキスト ボックス 2">
              <a:extLst>
                <a:ext uri="{FF2B5EF4-FFF2-40B4-BE49-F238E27FC236}">
                  <a16:creationId xmlns:a16="http://schemas.microsoft.com/office/drawing/2014/main" id="{5C2189AA-CF7B-9AE8-F3CA-ABF19A5843B1}"/>
                </a:ext>
              </a:extLst>
            </p:cNvPr>
            <p:cNvSpPr txBox="1"/>
            <p:nvPr/>
          </p:nvSpPr>
          <p:spPr>
            <a:xfrm>
              <a:off x="6996427" y="562363"/>
              <a:ext cx="814045" cy="253916"/>
            </a:xfrm>
            <a:prstGeom prst="rect">
              <a:avLst/>
            </a:prstGeom>
            <a:noFill/>
          </p:spPr>
          <p:txBody>
            <a:bodyPr wrap="square" rtlCol="0">
              <a:spAutoFit/>
            </a:bodyPr>
            <a:lstStyle/>
            <a:p>
              <a:pPr>
                <a:defRPr/>
              </a:pPr>
              <a:r>
                <a:rPr kumimoji="1" lang="ja-JP" altLang="en-US" sz="1050">
                  <a:solidFill>
                    <a:srgbClr val="000000">
                      <a:lumMod val="65000"/>
                      <a:lumOff val="35000"/>
                    </a:srgbClr>
                  </a:solidFill>
                  <a:latin typeface="Meiryo UI" panose="020B0604030504040204" pitchFamily="50" charset="-128"/>
                  <a:ea typeface="Meiryo UI" panose="020B0604030504040204" pitchFamily="50" charset="-128"/>
                  <a:cs typeface="メイリオ"/>
                </a:rPr>
                <a:t>ワークシート</a:t>
              </a:r>
              <a:endParaRPr kumimoji="1" lang="en-US" altLang="ja-JP" sz="1050" dirty="0">
                <a:solidFill>
                  <a:srgbClr val="000000">
                    <a:lumMod val="65000"/>
                    <a:lumOff val="35000"/>
                  </a:srgbClr>
                </a:solidFill>
                <a:latin typeface="Meiryo UI" panose="020B0604030504040204" pitchFamily="50" charset="-128"/>
                <a:ea typeface="Meiryo UI" panose="020B0604030504040204" pitchFamily="50" charset="-128"/>
                <a:cs typeface="メイリオ"/>
              </a:endParaRPr>
            </a:p>
          </p:txBody>
        </p:sp>
        <p:pic>
          <p:nvPicPr>
            <p:cNvPr id="7" name="図 6">
              <a:extLst>
                <a:ext uri="{FF2B5EF4-FFF2-40B4-BE49-F238E27FC236}">
                  <a16:creationId xmlns:a16="http://schemas.microsoft.com/office/drawing/2014/main" id="{3F68BC8F-EBF0-9146-3731-7F9B4AE0F254}"/>
                </a:ext>
              </a:extLst>
            </p:cNvPr>
            <p:cNvPicPr>
              <a:picLocks noChangeAspect="1"/>
            </p:cNvPicPr>
            <p:nvPr/>
          </p:nvPicPr>
          <p:blipFill>
            <a:blip r:embed="rId9"/>
            <a:stretch>
              <a:fillRect/>
            </a:stretch>
          </p:blipFill>
          <p:spPr>
            <a:xfrm>
              <a:off x="7197139" y="151041"/>
              <a:ext cx="426037" cy="436669"/>
            </a:xfrm>
            <a:prstGeom prst="rect">
              <a:avLst/>
            </a:prstGeom>
          </p:spPr>
        </p:pic>
      </p:grpSp>
      <p:sp>
        <p:nvSpPr>
          <p:cNvPr id="12" name="角丸四角形吹き出し 11">
            <a:extLst>
              <a:ext uri="{FF2B5EF4-FFF2-40B4-BE49-F238E27FC236}">
                <a16:creationId xmlns:a16="http://schemas.microsoft.com/office/drawing/2014/main" id="{4EE3E287-5C2F-AE37-9892-4A85001AC72A}"/>
              </a:ext>
            </a:extLst>
          </p:cNvPr>
          <p:cNvSpPr/>
          <p:nvPr/>
        </p:nvSpPr>
        <p:spPr>
          <a:xfrm>
            <a:off x="5835559" y="4713999"/>
            <a:ext cx="2126534" cy="460256"/>
          </a:xfrm>
          <a:prstGeom prst="wedgeRoundRectCallout">
            <a:avLst>
              <a:gd name="adj1" fmla="val 61071"/>
              <a:gd name="adj2" fmla="val -32604"/>
              <a:gd name="adj3" fmla="val 16667"/>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200"/>
              </a:lnSpc>
              <a:defRPr/>
            </a:pPr>
            <a:endParaRPr kumimoji="1" lang="ja-JP" altLang="en-US" sz="1050" dirty="0">
              <a:solidFill>
                <a:srgbClr val="404040"/>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04F9D7C1-4338-A35D-11DD-7875013B5182}"/>
              </a:ext>
            </a:extLst>
          </p:cNvPr>
          <p:cNvSpPr txBox="1"/>
          <p:nvPr/>
        </p:nvSpPr>
        <p:spPr>
          <a:xfrm>
            <a:off x="59837" y="6402236"/>
            <a:ext cx="4924709" cy="415498"/>
          </a:xfrm>
          <a:prstGeom prst="rect">
            <a:avLst/>
          </a:prstGeom>
          <a:noFill/>
        </p:spPr>
        <p:txBody>
          <a:bodyPr wrap="square" rtlCol="0">
            <a:spAutoFit/>
          </a:bodyPr>
          <a:lstStyle/>
          <a:p>
            <a:pPr>
              <a:defRPr/>
            </a:pPr>
            <a:r>
              <a:rPr kumimoji="1" lang="ja-JP" altLang="en-US" sz="1050" dirty="0">
                <a:solidFill>
                  <a:srgbClr val="000000">
                    <a:lumMod val="65000"/>
                    <a:lumOff val="35000"/>
                  </a:srgbClr>
                </a:solidFill>
                <a:latin typeface="Meiryo UI" panose="020B0604030504040204" pitchFamily="50" charset="-128"/>
                <a:ea typeface="Meiryo UI" panose="020B0604030504040204" pitchFamily="50" charset="-128"/>
                <a:cs typeface="メイリオ"/>
              </a:rPr>
              <a:t>このワークシートは国立科学博物館と東京都中学校理科教育研究会が連携をして開発</a:t>
            </a:r>
            <a:endParaRPr kumimoji="1" lang="en-US" altLang="ja-JP" sz="1050" dirty="0">
              <a:solidFill>
                <a:srgbClr val="000000">
                  <a:lumMod val="65000"/>
                  <a:lumOff val="35000"/>
                </a:srgbClr>
              </a:solidFill>
              <a:latin typeface="Meiryo UI" panose="020B0604030504040204" pitchFamily="50" charset="-128"/>
              <a:ea typeface="Meiryo UI" panose="020B0604030504040204" pitchFamily="50" charset="-128"/>
              <a:cs typeface="メイリオ"/>
            </a:endParaRPr>
          </a:p>
          <a:p>
            <a:pPr>
              <a:defRPr/>
            </a:pPr>
            <a:r>
              <a:rPr kumimoji="1" lang="ja-JP" altLang="en-US" sz="1050" dirty="0">
                <a:solidFill>
                  <a:srgbClr val="000000">
                    <a:lumMod val="65000"/>
                    <a:lumOff val="35000"/>
                  </a:srgbClr>
                </a:solidFill>
                <a:latin typeface="Meiryo UI" panose="020B0604030504040204" pitchFamily="50" charset="-128"/>
                <a:ea typeface="Meiryo UI" panose="020B0604030504040204" pitchFamily="50" charset="-128"/>
                <a:cs typeface="メイリオ"/>
              </a:rPr>
              <a:t>しました。授業で利用する際に、印刷をして自由に使うことができます。　　　　　　　　</a:t>
            </a:r>
            <a:endParaRPr kumimoji="1" lang="en-US" altLang="ja-JP" sz="1050" dirty="0">
              <a:solidFill>
                <a:srgbClr val="000000">
                  <a:lumMod val="65000"/>
                  <a:lumOff val="35000"/>
                </a:srgbClr>
              </a:solidFill>
              <a:latin typeface="Meiryo UI" panose="020B0604030504040204" pitchFamily="50" charset="-128"/>
              <a:ea typeface="Meiryo UI" panose="020B0604030504040204" pitchFamily="50" charset="-128"/>
              <a:cs typeface="メイリオ"/>
            </a:endParaRPr>
          </a:p>
        </p:txBody>
      </p:sp>
      <p:sp>
        <p:nvSpPr>
          <p:cNvPr id="53" name="四角形: 角を丸くする 162">
            <a:extLst>
              <a:ext uri="{FF2B5EF4-FFF2-40B4-BE49-F238E27FC236}">
                <a16:creationId xmlns:a16="http://schemas.microsoft.com/office/drawing/2014/main" id="{BF2824AC-C897-A3D1-CBD3-33879F05C739}"/>
              </a:ext>
            </a:extLst>
          </p:cNvPr>
          <p:cNvSpPr/>
          <p:nvPr/>
        </p:nvSpPr>
        <p:spPr>
          <a:xfrm>
            <a:off x="217587" y="5313813"/>
            <a:ext cx="8746435" cy="970249"/>
          </a:xfrm>
          <a:prstGeom prst="roundRect">
            <a:avLst>
              <a:gd name="adj" fmla="val 9656"/>
            </a:avLst>
          </a:prstGeom>
          <a:solidFill>
            <a:sysClr val="window" lastClr="FFFFFF"/>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54" name="図 53">
            <a:extLst>
              <a:ext uri="{FF2B5EF4-FFF2-40B4-BE49-F238E27FC236}">
                <a16:creationId xmlns:a16="http://schemas.microsoft.com/office/drawing/2014/main" id="{7AD4616B-6079-9286-1DFD-FB907F6E760A}"/>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95379" y="5355019"/>
            <a:ext cx="632709" cy="376774"/>
          </a:xfrm>
          <a:prstGeom prst="rect">
            <a:avLst/>
          </a:prstGeom>
        </p:spPr>
      </p:pic>
      <p:sp>
        <p:nvSpPr>
          <p:cNvPr id="55" name="四角形: 角を丸くする 129">
            <a:extLst>
              <a:ext uri="{FF2B5EF4-FFF2-40B4-BE49-F238E27FC236}">
                <a16:creationId xmlns:a16="http://schemas.microsoft.com/office/drawing/2014/main" id="{EFB3750C-8852-04F0-E3A7-203A10518D21}"/>
              </a:ext>
            </a:extLst>
          </p:cNvPr>
          <p:cNvSpPr/>
          <p:nvPr/>
        </p:nvSpPr>
        <p:spPr>
          <a:xfrm>
            <a:off x="4363881" y="5400342"/>
            <a:ext cx="854704" cy="251485"/>
          </a:xfrm>
          <a:prstGeom prst="roundRect">
            <a:avLst>
              <a:gd name="adj" fmla="val 50000"/>
            </a:avLst>
          </a:prstGeom>
          <a:solidFill>
            <a:srgbClr val="DF5327">
              <a:lumMod val="20000"/>
              <a:lumOff val="80000"/>
            </a:srgbClr>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新たな疑問</a:t>
            </a:r>
            <a:endParaRPr kumimoji="1"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66" name="四角形: 角を丸くする 129">
            <a:extLst>
              <a:ext uri="{FF2B5EF4-FFF2-40B4-BE49-F238E27FC236}">
                <a16:creationId xmlns:a16="http://schemas.microsoft.com/office/drawing/2014/main" id="{0ACEF843-A39A-DBCF-2947-D0BE49C584D4}"/>
              </a:ext>
            </a:extLst>
          </p:cNvPr>
          <p:cNvSpPr/>
          <p:nvPr/>
        </p:nvSpPr>
        <p:spPr>
          <a:xfrm>
            <a:off x="5269632" y="5400769"/>
            <a:ext cx="1470291" cy="251484"/>
          </a:xfrm>
          <a:prstGeom prst="roundRect">
            <a:avLst>
              <a:gd name="adj" fmla="val 50000"/>
            </a:avLst>
          </a:prstGeom>
          <a:solidFill>
            <a:srgbClr val="DF5327">
              <a:lumMod val="20000"/>
              <a:lumOff val="80000"/>
            </a:srgbClr>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a:rPr>
              <a:t>もっと知りたくなったこと</a:t>
            </a:r>
          </a:p>
        </p:txBody>
      </p:sp>
      <p:sp>
        <p:nvSpPr>
          <p:cNvPr id="67" name="四角形: 角を丸くする 129">
            <a:extLst>
              <a:ext uri="{FF2B5EF4-FFF2-40B4-BE49-F238E27FC236}">
                <a16:creationId xmlns:a16="http://schemas.microsoft.com/office/drawing/2014/main" id="{B471C3AA-6B7A-4CE9-6992-1AD37A138B18}"/>
              </a:ext>
            </a:extLst>
          </p:cNvPr>
          <p:cNvSpPr/>
          <p:nvPr/>
        </p:nvSpPr>
        <p:spPr>
          <a:xfrm>
            <a:off x="979891" y="5394640"/>
            <a:ext cx="1080000" cy="257191"/>
          </a:xfrm>
          <a:prstGeom prst="roundRect">
            <a:avLst>
              <a:gd name="adj" fmla="val 50000"/>
            </a:avLst>
          </a:prstGeom>
          <a:solidFill>
            <a:srgbClr val="DF5327">
              <a:lumMod val="20000"/>
              <a:lumOff val="80000"/>
            </a:srgbClr>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a:rPr>
              <a:t>感じたこと</a:t>
            </a:r>
          </a:p>
        </p:txBody>
      </p:sp>
      <p:sp>
        <p:nvSpPr>
          <p:cNvPr id="68" name="四角形: 角を丸くする 129">
            <a:extLst>
              <a:ext uri="{FF2B5EF4-FFF2-40B4-BE49-F238E27FC236}">
                <a16:creationId xmlns:a16="http://schemas.microsoft.com/office/drawing/2014/main" id="{F8524787-E324-EC78-0668-9D805D69FEE9}"/>
              </a:ext>
            </a:extLst>
          </p:cNvPr>
          <p:cNvSpPr/>
          <p:nvPr/>
        </p:nvSpPr>
        <p:spPr>
          <a:xfrm>
            <a:off x="2106363" y="5394636"/>
            <a:ext cx="1080000" cy="257191"/>
          </a:xfrm>
          <a:prstGeom prst="roundRect">
            <a:avLst>
              <a:gd name="adj" fmla="val 50000"/>
            </a:avLst>
          </a:prstGeom>
          <a:solidFill>
            <a:srgbClr val="DF5327">
              <a:lumMod val="20000"/>
              <a:lumOff val="80000"/>
            </a:srgbClr>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15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a:rPr>
              <a:t>わかったこと</a:t>
            </a:r>
          </a:p>
        </p:txBody>
      </p:sp>
      <p:sp>
        <p:nvSpPr>
          <p:cNvPr id="69" name="四角形: 角を丸くする 129">
            <a:extLst>
              <a:ext uri="{FF2B5EF4-FFF2-40B4-BE49-F238E27FC236}">
                <a16:creationId xmlns:a16="http://schemas.microsoft.com/office/drawing/2014/main" id="{8315F417-EAE7-3E44-04A6-61927FCBBCE5}"/>
              </a:ext>
            </a:extLst>
          </p:cNvPr>
          <p:cNvSpPr/>
          <p:nvPr/>
        </p:nvSpPr>
        <p:spPr>
          <a:xfrm>
            <a:off x="3232834" y="5394640"/>
            <a:ext cx="1080000" cy="257191"/>
          </a:xfrm>
          <a:prstGeom prst="roundRect">
            <a:avLst>
              <a:gd name="adj" fmla="val 50000"/>
            </a:avLst>
          </a:prstGeom>
          <a:solidFill>
            <a:srgbClr val="DF5327">
              <a:lumMod val="20000"/>
              <a:lumOff val="80000"/>
            </a:srgbClr>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a:rPr>
              <a:t>考えたこと</a:t>
            </a:r>
          </a:p>
        </p:txBody>
      </p:sp>
      <p:grpSp>
        <p:nvGrpSpPr>
          <p:cNvPr id="70" name="グループ化 69">
            <a:extLst>
              <a:ext uri="{FF2B5EF4-FFF2-40B4-BE49-F238E27FC236}">
                <a16:creationId xmlns:a16="http://schemas.microsoft.com/office/drawing/2014/main" id="{4BE85284-3075-4862-5A85-ADE6F16604DC}"/>
              </a:ext>
            </a:extLst>
          </p:cNvPr>
          <p:cNvGrpSpPr/>
          <p:nvPr/>
        </p:nvGrpSpPr>
        <p:grpSpPr>
          <a:xfrm>
            <a:off x="4943060" y="6403102"/>
            <a:ext cx="4148740" cy="413620"/>
            <a:chOff x="2610332" y="9215949"/>
            <a:chExt cx="4409540" cy="540006"/>
          </a:xfrm>
        </p:grpSpPr>
        <p:sp>
          <p:nvSpPr>
            <p:cNvPr id="71" name="正方形/長方形 70">
              <a:extLst>
                <a:ext uri="{FF2B5EF4-FFF2-40B4-BE49-F238E27FC236}">
                  <a16:creationId xmlns:a16="http://schemas.microsoft.com/office/drawing/2014/main" id="{62ABAD65-6964-3F68-6A9C-5A7F3CE67047}"/>
                </a:ext>
              </a:extLst>
            </p:cNvPr>
            <p:cNvSpPr/>
            <p:nvPr/>
          </p:nvSpPr>
          <p:spPr>
            <a:xfrm>
              <a:off x="2610332" y="9215949"/>
              <a:ext cx="4409540" cy="540006"/>
            </a:xfrm>
            <a:prstGeom prst="rect">
              <a:avLst/>
            </a:prstGeom>
            <a:solidFill>
              <a:srgbClr val="DF5327">
                <a:lumMod val="40000"/>
                <a:lumOff val="60000"/>
              </a:srgb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2" name="四角形: 角を丸くする 71">
              <a:extLst>
                <a:ext uri="{FF2B5EF4-FFF2-40B4-BE49-F238E27FC236}">
                  <a16:creationId xmlns:a16="http://schemas.microsoft.com/office/drawing/2014/main" id="{CDB7AE02-54F3-1374-B95F-22A683A92280}"/>
                </a:ext>
              </a:extLst>
            </p:cNvPr>
            <p:cNvSpPr/>
            <p:nvPr/>
          </p:nvSpPr>
          <p:spPr>
            <a:xfrm>
              <a:off x="4573011" y="9305953"/>
              <a:ext cx="360000" cy="360001"/>
            </a:xfrm>
            <a:prstGeom prst="roundRect">
              <a:avLst/>
            </a:prstGeom>
            <a:no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番</a:t>
              </a:r>
            </a:p>
          </p:txBody>
        </p:sp>
        <p:sp>
          <p:nvSpPr>
            <p:cNvPr id="73" name="四角形: 角を丸くする 72">
              <a:extLst>
                <a:ext uri="{FF2B5EF4-FFF2-40B4-BE49-F238E27FC236}">
                  <a16:creationId xmlns:a16="http://schemas.microsoft.com/office/drawing/2014/main" id="{0D50680A-9551-966A-06E1-C4A1DD605499}"/>
                </a:ext>
              </a:extLst>
            </p:cNvPr>
            <p:cNvSpPr/>
            <p:nvPr/>
          </p:nvSpPr>
          <p:spPr>
            <a:xfrm>
              <a:off x="3749636" y="9305949"/>
              <a:ext cx="360000" cy="360001"/>
            </a:xfrm>
            <a:prstGeom prst="roundRect">
              <a:avLst/>
            </a:prstGeom>
            <a:no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組</a:t>
              </a:r>
            </a:p>
          </p:txBody>
        </p:sp>
        <p:sp>
          <p:nvSpPr>
            <p:cNvPr id="74" name="四角形: 角を丸くする 73">
              <a:extLst>
                <a:ext uri="{FF2B5EF4-FFF2-40B4-BE49-F238E27FC236}">
                  <a16:creationId xmlns:a16="http://schemas.microsoft.com/office/drawing/2014/main" id="{EF70C132-06EE-D723-947A-D806CDB8FE03}"/>
                </a:ext>
              </a:extLst>
            </p:cNvPr>
            <p:cNvSpPr/>
            <p:nvPr/>
          </p:nvSpPr>
          <p:spPr>
            <a:xfrm>
              <a:off x="3389633" y="9305953"/>
              <a:ext cx="360000" cy="360001"/>
            </a:xfrm>
            <a:prstGeom prst="roundRect">
              <a:avLst>
                <a:gd name="adj" fmla="val 50000"/>
              </a:avLst>
            </a:prstGeom>
            <a:solidFill>
              <a:sysClr val="window" lastClr="FFFFFF"/>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5" name="四角形: 角を丸くする 74">
              <a:extLst>
                <a:ext uri="{FF2B5EF4-FFF2-40B4-BE49-F238E27FC236}">
                  <a16:creationId xmlns:a16="http://schemas.microsoft.com/office/drawing/2014/main" id="{9E039970-83AD-3B12-9FF7-3EB87473BA67}"/>
                </a:ext>
              </a:extLst>
            </p:cNvPr>
            <p:cNvSpPr/>
            <p:nvPr/>
          </p:nvSpPr>
          <p:spPr>
            <a:xfrm>
              <a:off x="2729082" y="9305953"/>
              <a:ext cx="360000" cy="360001"/>
            </a:xfrm>
            <a:prstGeom prst="roundRect">
              <a:avLst>
                <a:gd name="adj" fmla="val 50000"/>
              </a:avLst>
            </a:prstGeom>
            <a:solidFill>
              <a:sysClr val="window" lastClr="FFFFFF"/>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6" name="四角形: 角を丸くする 75">
              <a:extLst>
                <a:ext uri="{FF2B5EF4-FFF2-40B4-BE49-F238E27FC236}">
                  <a16:creationId xmlns:a16="http://schemas.microsoft.com/office/drawing/2014/main" id="{38C40D8C-FF2A-A244-AFE7-76B02BB7B84A}"/>
                </a:ext>
              </a:extLst>
            </p:cNvPr>
            <p:cNvSpPr/>
            <p:nvPr/>
          </p:nvSpPr>
          <p:spPr>
            <a:xfrm>
              <a:off x="4092918" y="9305949"/>
              <a:ext cx="480083" cy="360001"/>
            </a:xfrm>
            <a:prstGeom prst="roundRect">
              <a:avLst>
                <a:gd name="adj" fmla="val 50000"/>
              </a:avLst>
            </a:prstGeom>
            <a:solidFill>
              <a:sysClr val="window" lastClr="FFFFFF"/>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7" name="四角形: 角を丸くする 76">
              <a:extLst>
                <a:ext uri="{FF2B5EF4-FFF2-40B4-BE49-F238E27FC236}">
                  <a16:creationId xmlns:a16="http://schemas.microsoft.com/office/drawing/2014/main" id="{5B4A0AF9-5C61-23BF-A436-48ADBBC3CCCD}"/>
                </a:ext>
              </a:extLst>
            </p:cNvPr>
            <p:cNvSpPr/>
            <p:nvPr/>
          </p:nvSpPr>
          <p:spPr>
            <a:xfrm>
              <a:off x="5367667" y="9305953"/>
              <a:ext cx="1562206" cy="346967"/>
            </a:xfrm>
            <a:prstGeom prst="roundRect">
              <a:avLst>
                <a:gd name="adj" fmla="val 50000"/>
              </a:avLst>
            </a:prstGeom>
            <a:solidFill>
              <a:sysClr val="window" lastClr="FFFFFF"/>
            </a:solid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p>
          </p:txBody>
        </p:sp>
        <p:sp>
          <p:nvSpPr>
            <p:cNvPr id="78" name="四角形: 角を丸くする 77">
              <a:extLst>
                <a:ext uri="{FF2B5EF4-FFF2-40B4-BE49-F238E27FC236}">
                  <a16:creationId xmlns:a16="http://schemas.microsoft.com/office/drawing/2014/main" id="{6639D7AB-44DD-A3E0-2956-6017454AFBE9}"/>
                </a:ext>
              </a:extLst>
            </p:cNvPr>
            <p:cNvSpPr/>
            <p:nvPr/>
          </p:nvSpPr>
          <p:spPr>
            <a:xfrm>
              <a:off x="4864074" y="9292920"/>
              <a:ext cx="540000" cy="360001"/>
            </a:xfrm>
            <a:prstGeom prst="roundRect">
              <a:avLst/>
            </a:prstGeom>
            <a:no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氏名</a:t>
              </a:r>
            </a:p>
          </p:txBody>
        </p:sp>
        <p:sp>
          <p:nvSpPr>
            <p:cNvPr id="79" name="四角形: 角を丸くする 78">
              <a:extLst>
                <a:ext uri="{FF2B5EF4-FFF2-40B4-BE49-F238E27FC236}">
                  <a16:creationId xmlns:a16="http://schemas.microsoft.com/office/drawing/2014/main" id="{EC1FC862-C239-998D-B93C-300113558737}"/>
                </a:ext>
              </a:extLst>
            </p:cNvPr>
            <p:cNvSpPr/>
            <p:nvPr/>
          </p:nvSpPr>
          <p:spPr>
            <a:xfrm>
              <a:off x="3089082" y="9305949"/>
              <a:ext cx="360000" cy="360001"/>
            </a:xfrm>
            <a:prstGeom prst="roundRect">
              <a:avLst/>
            </a:prstGeom>
            <a:noFill/>
            <a:ln w="25400" cap="flat" cmpd="sng" algn="ctr">
              <a:noFill/>
              <a:prstDash val="sysDash"/>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a:t>
              </a:r>
            </a:p>
          </p:txBody>
        </p:sp>
      </p:grpSp>
    </p:spTree>
    <p:extLst>
      <p:ext uri="{BB962C8B-B14F-4D97-AF65-F5344CB8AC3E}">
        <p14:creationId xmlns:p14="http://schemas.microsoft.com/office/powerpoint/2010/main" val="29392505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448</TotalTime>
  <Words>121</Words>
  <Application>Microsoft Macintosh PowerPoint</Application>
  <PresentationFormat>画面に合わせる (4:3)</PresentationFormat>
  <Paragraphs>32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Google Sans</vt:lpstr>
      <vt:lpstr>Meiryo UI</vt:lpstr>
      <vt:lpstr>メイリオ</vt:lpstr>
      <vt:lpstr>メイリオ</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ノリコ カワシマ</dc:creator>
  <cp:lastModifiedBy>川島 紀子</cp:lastModifiedBy>
  <cp:revision>16</cp:revision>
  <dcterms:created xsi:type="dcterms:W3CDTF">2023-08-05T17:43:50Z</dcterms:created>
  <dcterms:modified xsi:type="dcterms:W3CDTF">2025-05-17T10:15:28Z</dcterms:modified>
</cp:coreProperties>
</file>